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49"/>
  </p:notesMasterIdLst>
  <p:sldIdLst>
    <p:sldId id="3397" r:id="rId2"/>
    <p:sldId id="5517" r:id="rId3"/>
    <p:sldId id="5518" r:id="rId4"/>
    <p:sldId id="3408" r:id="rId5"/>
    <p:sldId id="3409" r:id="rId6"/>
    <p:sldId id="3410" r:id="rId7"/>
    <p:sldId id="3411" r:id="rId8"/>
    <p:sldId id="3406" r:id="rId9"/>
    <p:sldId id="3403" r:id="rId10"/>
    <p:sldId id="3404" r:id="rId11"/>
    <p:sldId id="3398" r:id="rId12"/>
    <p:sldId id="3401" r:id="rId13"/>
    <p:sldId id="3399" r:id="rId14"/>
    <p:sldId id="3400" r:id="rId15"/>
    <p:sldId id="3412" r:id="rId16"/>
    <p:sldId id="3392" r:id="rId17"/>
    <p:sldId id="3393" r:id="rId18"/>
    <p:sldId id="3413" r:id="rId19"/>
    <p:sldId id="3415" r:id="rId20"/>
    <p:sldId id="3416" r:id="rId21"/>
    <p:sldId id="3417" r:id="rId22"/>
    <p:sldId id="3418" r:id="rId23"/>
    <p:sldId id="5513" r:id="rId24"/>
    <p:sldId id="3395" r:id="rId25"/>
    <p:sldId id="5514" r:id="rId26"/>
    <p:sldId id="5515" r:id="rId27"/>
    <p:sldId id="5516" r:id="rId28"/>
    <p:sldId id="3402" r:id="rId29"/>
    <p:sldId id="3396" r:id="rId30"/>
    <p:sldId id="3405" r:id="rId31"/>
    <p:sldId id="3394" r:id="rId32"/>
    <p:sldId id="3391" r:id="rId33"/>
    <p:sldId id="3359" r:id="rId34"/>
    <p:sldId id="3360" r:id="rId35"/>
    <p:sldId id="3380" r:id="rId36"/>
    <p:sldId id="3381" r:id="rId37"/>
    <p:sldId id="3383" r:id="rId38"/>
    <p:sldId id="3382" r:id="rId39"/>
    <p:sldId id="3386" r:id="rId40"/>
    <p:sldId id="3387" r:id="rId41"/>
    <p:sldId id="3389" r:id="rId42"/>
    <p:sldId id="3388" r:id="rId43"/>
    <p:sldId id="3384" r:id="rId44"/>
    <p:sldId id="3390" r:id="rId45"/>
    <p:sldId id="3385" r:id="rId46"/>
    <p:sldId id="3361" r:id="rId47"/>
    <p:sldId id="3362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LED On Example" id="{A47D626D-690E-1B41-A801-B03F9CDE375F}">
          <p14:sldIdLst>
            <p14:sldId id="3397"/>
            <p14:sldId id="5517"/>
            <p14:sldId id="5518"/>
            <p14:sldId id="3408"/>
            <p14:sldId id="3409"/>
            <p14:sldId id="3410"/>
            <p14:sldId id="3411"/>
            <p14:sldId id="3406"/>
            <p14:sldId id="3403"/>
            <p14:sldId id="3404"/>
            <p14:sldId id="3398"/>
            <p14:sldId id="3401"/>
            <p14:sldId id="3399"/>
            <p14:sldId id="3400"/>
            <p14:sldId id="3412"/>
            <p14:sldId id="3392"/>
            <p14:sldId id="3393"/>
            <p14:sldId id="3413"/>
            <p14:sldId id="3415"/>
            <p14:sldId id="3416"/>
            <p14:sldId id="3417"/>
            <p14:sldId id="3418"/>
            <p14:sldId id="5513"/>
            <p14:sldId id="3395"/>
            <p14:sldId id="5514"/>
            <p14:sldId id="5515"/>
            <p14:sldId id="5516"/>
            <p14:sldId id="3402"/>
            <p14:sldId id="3396"/>
            <p14:sldId id="3405"/>
            <p14:sldId id="3394"/>
            <p14:sldId id="3391"/>
            <p14:sldId id="3359"/>
            <p14:sldId id="3360"/>
            <p14:sldId id="3380"/>
            <p14:sldId id="3381"/>
            <p14:sldId id="3383"/>
          </p14:sldIdLst>
        </p14:section>
        <p14:section name="Blink" id="{480DE5CF-22E1-174E-92AF-74BA13151322}">
          <p14:sldIdLst>
            <p14:sldId id="3382"/>
            <p14:sldId id="3386"/>
            <p14:sldId id="3387"/>
            <p14:sldId id="3389"/>
            <p14:sldId id="3388"/>
            <p14:sldId id="3384"/>
            <p14:sldId id="3390"/>
          </p14:sldIdLst>
        </p14:section>
        <p14:section name="Sandbox" id="{A84EE6D6-44B9-9746-BAD2-0BC751FB6C7A}">
          <p14:sldIdLst>
            <p14:sldId id="3385"/>
            <p14:sldId id="3361"/>
            <p14:sldId id="336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FF"/>
    <a:srgbClr val="F4F6F7"/>
    <a:srgbClr val="DA5B4A"/>
    <a:srgbClr val="FFC0CB"/>
    <a:srgbClr val="BCAC99"/>
    <a:srgbClr val="D35400"/>
    <a:srgbClr val="1DA086"/>
    <a:srgbClr val="E67E22"/>
    <a:srgbClr val="FFFF00"/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966"/>
    <p:restoredTop sz="85363" autoAdjust="0"/>
  </p:normalViewPr>
  <p:slideViewPr>
    <p:cSldViewPr snapToGrid="0" snapToObjects="1">
      <p:cViewPr varScale="1">
        <p:scale>
          <a:sx n="140" d="100"/>
          <a:sy n="140" d="100"/>
        </p:scale>
        <p:origin x="116" y="11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749390-03AC-524D-AD91-CA93970284A1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6451D8-9C92-EA4F-A688-5E2A5B4B64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691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eb.stanford.edu/class/archive/engr/engr40m.1178/slides/arduino.pdf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eb.stanford.edu/class/archive/engr/engr40m.1178/slides_sp17/arduino-io.pdf" TargetMode="Externa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support.office.com/en-us/article/make-an-animated-gif-from-a-slide-show-a598753e-92de-4f1b-8393-714db4d334b4" TargetMode="External"/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From: </a:t>
            </a:r>
            <a:r>
              <a:rPr lang="en-US" dirty="0">
                <a:hlinkClick r:id="rId3"/>
              </a:rPr>
              <a:t>https://web.stanford.edu/class/archive/engr/engr40m.1178/slides/arduino.pdf</a:t>
            </a:r>
            <a:endParaRPr lang="en-US" dirty="0"/>
          </a:p>
          <a:p>
            <a:endParaRPr lang="en-US" dirty="0"/>
          </a:p>
          <a:p>
            <a:r>
              <a:rPr lang="en-US" dirty="0"/>
              <a:t>See also: </a:t>
            </a:r>
            <a:r>
              <a:rPr lang="en-US" dirty="0">
                <a:hlinkClick r:id="rId4"/>
              </a:rPr>
              <a:t>https://web.stanford.edu/class/archive/engr/engr40m.1178/slides_sp17/</a:t>
            </a:r>
            <a:r>
              <a:rPr lang="en-US">
                <a:hlinkClick r:id="rId4"/>
              </a:rPr>
              <a:t>arduino-io.pdf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6451D8-9C92-EA4F-A688-5E2A5B4B641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1676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6451D8-9C92-EA4F-A688-5E2A5B4B641B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8477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The program running on the Arduino, which continuously alternates between outputting 5V on Pin 3 for one second and outputting 0V.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6451D8-9C92-EA4F-A688-5E2A5B4B641B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7573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The program running on the Arduino, which continuously alternates between outputting 5V on Pin 3 for one second and outputting 0V.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6451D8-9C92-EA4F-A688-5E2A5B4B641B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04548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Segoe UI Light" panose="020B0502040204020203" pitchFamily="34" charset="0"/>
                <a:cs typeface="Segoe UI Light" panose="020B0502040204020203" pitchFamily="34" charset="0"/>
              </a:rPr>
              <a:t>The program running on the Arduino, which continuously alternates between outputting 5V on Pin 3 for one second and outputting 0V.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6451D8-9C92-EA4F-A688-5E2A5B4B641B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6101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https://support.office.com/en-us/article/make-an-animated-gif-from-a-slide-show-a598753e-92de-4f1b-8393-714db4d334b4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6451D8-9C92-EA4F-A688-5E2A5B4B641B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4621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https://docs.arduino.cc/resources/pinouts/A000066-full-pinout.pdf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6451D8-9C92-EA4F-A688-5E2A5B4B641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2810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https://docs.arduino.cc/resources/pinouts/A000066-full-pinout.pdf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6451D8-9C92-EA4F-A688-5E2A5B4B641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1981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https://docs.arduino.cc/resources/pinouts/A000066-full-pinout.pdf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6451D8-9C92-EA4F-A688-5E2A5B4B641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6271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Here’s the official one from Arduino</a:t>
            </a:r>
          </a:p>
          <a:p>
            <a:endParaRPr lang="en-US" dirty="0"/>
          </a:p>
          <a:p>
            <a:r>
              <a:rPr lang="en-US" dirty="0"/>
              <a:t>https://content.arduino.cc/assets/Pinout-Leonardo_latest.pdf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2253B25-4543-4ED7-AD56-5B7DA6D41E5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859375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Uno: https://content.arduino.cc/assets/A000066-full-pinout.pdf</a:t>
            </a:r>
          </a:p>
          <a:p>
            <a:r>
              <a:rPr lang="en-US" dirty="0"/>
              <a:t>Leonardo: https://content.arduino.cc/assets/Pinout-Leonardo_latest.pdf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6451D8-9C92-EA4F-A688-5E2A5B4B641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7262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Uno: https://content.arduino.cc/assets/A000066-full-pinout.pdf</a:t>
            </a:r>
          </a:p>
          <a:p>
            <a:r>
              <a:rPr lang="en-US" dirty="0"/>
              <a:t>Leonardo: https://content.arduino.cc/assets/Pinout-Leonardo_latest.pdf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6451D8-9C92-EA4F-A688-5E2A5B4B641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2523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https://www.arduino.cc/reference/en/language/functions/analog-io/analogwrite/</a:t>
            </a:r>
          </a:p>
          <a:p>
            <a:endParaRPr lang="en-US" dirty="0"/>
          </a:p>
          <a:p>
            <a:r>
              <a:rPr lang="en-US" dirty="0"/>
              <a:t>Uno: https://content.arduino.cc/assets/A000066-full-pinout.pdf</a:t>
            </a:r>
          </a:p>
          <a:p>
            <a:r>
              <a:rPr lang="en-US" dirty="0"/>
              <a:t>Leonardo: https://content.arduino.cc/assets/Pinout-Leonardo_latest.pdf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6451D8-9C92-EA4F-A688-5E2A5B4B641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0313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6451D8-9C92-EA4F-A688-5E2A5B4B641B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4096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28600" y="467474"/>
            <a:ext cx="6324599" cy="708436"/>
          </a:xfrm>
        </p:spPr>
        <p:txBody>
          <a:bodyPr>
            <a:noAutofit/>
          </a:bodyPr>
          <a:lstStyle>
            <a:lvl1pPr>
              <a:defRPr lang="en-US" sz="40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Museo Slab 1000" panose="02000000000000000000" pitchFamily="50" charset="0"/>
                <a:ea typeface="+mn-ea"/>
                <a:cs typeface="+mn-cs"/>
              </a:defRPr>
            </a:lvl1pPr>
          </a:lstStyle>
          <a:p>
            <a:r>
              <a:rPr lang="en-US" dirty="0"/>
              <a:t>Master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566350"/>
            <a:ext cx="6324600" cy="506305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spcAft>
                <a:spcPts val="1000"/>
              </a:spcAft>
              <a:buNone/>
              <a:defRPr lang="en-US" sz="2800" kern="12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Museo Sans 100" panose="02000000000000000000" pitchFamily="50" charset="0"/>
                <a:ea typeface="+mn-ea"/>
                <a:cs typeface="+mn-cs"/>
              </a:defRPr>
            </a:lvl1pPr>
            <a:lvl2pPr>
              <a:defRPr lang="en-US" sz="2800" kern="12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Museo Sans 100" panose="02000000000000000000" pitchFamily="50" charset="0"/>
                <a:ea typeface="+mn-ea"/>
                <a:cs typeface="+mn-cs"/>
              </a:defRPr>
            </a:lvl2pPr>
            <a:lvl3pPr>
              <a:defRPr lang="en-US" sz="2800" kern="12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Museo Sans 100" panose="02000000000000000000" pitchFamily="50" charset="0"/>
                <a:ea typeface="+mn-ea"/>
                <a:cs typeface="+mn-cs"/>
              </a:defRPr>
            </a:lvl3pPr>
            <a:lvl4pPr>
              <a:defRPr lang="en-US" sz="2800" kern="12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Museo Sans 100" panose="02000000000000000000" pitchFamily="50" charset="0"/>
                <a:ea typeface="+mn-ea"/>
                <a:cs typeface="+mn-cs"/>
              </a:defRPr>
            </a:lvl4pPr>
            <a:lvl5pPr>
              <a:defRPr lang="en-US" sz="2800" kern="1200" dirty="0">
                <a:solidFill>
                  <a:prstClr val="black">
                    <a:lumMod val="75000"/>
                    <a:lumOff val="25000"/>
                  </a:prstClr>
                </a:solidFill>
                <a:latin typeface="Museo Sans 100" panose="02000000000000000000" pitchFamily="50" charset="0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3" hasCustomPrompt="1"/>
          </p:nvPr>
        </p:nvSpPr>
        <p:spPr>
          <a:xfrm>
            <a:off x="228600" y="197601"/>
            <a:ext cx="4724401" cy="411367"/>
          </a:xfrm>
        </p:spPr>
        <p:txBody>
          <a:bodyPr>
            <a:noAutofit/>
          </a:bodyPr>
          <a:lstStyle>
            <a:lvl1pPr marL="0" indent="0">
              <a:buNone/>
              <a:defRPr lang="en-US" sz="1800" kern="1200" cap="small" dirty="0">
                <a:solidFill>
                  <a:schemeClr val="tx1">
                    <a:lumMod val="65000"/>
                    <a:lumOff val="35000"/>
                  </a:schemeClr>
                </a:solidFill>
                <a:latin typeface="Museo Slab 100" panose="02000000000000000000" pitchFamily="50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Short sub-title</a:t>
            </a:r>
          </a:p>
        </p:txBody>
      </p:sp>
    </p:spTree>
    <p:extLst>
      <p:ext uri="{BB962C8B-B14F-4D97-AF65-F5344CB8AC3E}">
        <p14:creationId xmlns:p14="http://schemas.microsoft.com/office/powerpoint/2010/main" val="26726612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99A51-7E4C-4B6A-BA60-7E15FBE13496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C2392-448B-4888-B6FA-CF18AD1B09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9578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99A51-7E4C-4B6A-BA60-7E15FBE13496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C2392-448B-4888-B6FA-CF18AD1B09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0637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99A51-7E4C-4B6A-BA60-7E15FBE13496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C2392-448B-4888-B6FA-CF18AD1B09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6000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99A51-7E4C-4B6A-BA60-7E15FBE13496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C2392-448B-4888-B6FA-CF18AD1B09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6343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218304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hidden="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169"/>
            <a:ext cx="12192000" cy="68556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1822" y="492641"/>
            <a:ext cx="11751578" cy="708436"/>
          </a:xfrm>
        </p:spPr>
        <p:txBody>
          <a:bodyPr lIns="0">
            <a:noAutofit/>
          </a:bodyPr>
          <a:lstStyle>
            <a:lvl1pPr>
              <a:defRPr lang="en-US" sz="50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Bebas Neue" panose="020B0606020202050201" pitchFamily="34" charset="0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1822" y="1447800"/>
            <a:ext cx="11751578" cy="5118100"/>
          </a:xfrm>
        </p:spPr>
        <p:txBody>
          <a:bodyPr lIns="0">
            <a:normAutofit/>
          </a:bodyPr>
          <a:lstStyle>
            <a:lvl1pPr marL="0" indent="0">
              <a:lnSpc>
                <a:spcPct val="108000"/>
              </a:lnSpc>
              <a:spcBef>
                <a:spcPts val="0"/>
              </a:spcBef>
              <a:spcAft>
                <a:spcPts val="2100"/>
              </a:spcAft>
              <a:buNone/>
              <a:defRPr lang="en-US" sz="3200" kern="12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>
              <a:defRPr lang="en-US" sz="2800" kern="12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Museo Sans 100" panose="02000000000000000000" pitchFamily="50" charset="0"/>
                <a:ea typeface="+mn-ea"/>
                <a:cs typeface="+mn-cs"/>
              </a:defRPr>
            </a:lvl2pPr>
            <a:lvl3pPr>
              <a:defRPr lang="en-US" sz="2800" kern="12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Museo Sans 100" panose="02000000000000000000" pitchFamily="50" charset="0"/>
                <a:ea typeface="+mn-ea"/>
                <a:cs typeface="+mn-cs"/>
              </a:defRPr>
            </a:lvl3pPr>
            <a:lvl4pPr>
              <a:defRPr lang="en-US" sz="2800" kern="12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Museo Sans 100" panose="02000000000000000000" pitchFamily="50" charset="0"/>
                <a:ea typeface="+mn-ea"/>
                <a:cs typeface="+mn-cs"/>
              </a:defRPr>
            </a:lvl4pPr>
            <a:lvl5pPr>
              <a:defRPr lang="en-US" sz="2800" kern="1200" dirty="0">
                <a:solidFill>
                  <a:prstClr val="black">
                    <a:lumMod val="75000"/>
                    <a:lumOff val="25000"/>
                  </a:prstClr>
                </a:solidFill>
                <a:latin typeface="Museo Sans 100" panose="02000000000000000000" pitchFamily="50" charset="0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3" hasCustomPrompt="1"/>
          </p:nvPr>
        </p:nvSpPr>
        <p:spPr>
          <a:xfrm>
            <a:off x="228600" y="197601"/>
            <a:ext cx="4724401" cy="411367"/>
          </a:xfrm>
        </p:spPr>
        <p:txBody>
          <a:bodyPr lIns="0">
            <a:noAutofit/>
          </a:bodyPr>
          <a:lstStyle>
            <a:lvl1pPr marL="0" indent="0">
              <a:buNone/>
              <a:defRPr lang="en-US" sz="2000" kern="1200" cap="none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Bebas Neue" panose="020B0606020202050201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Short sub-title</a:t>
            </a:r>
          </a:p>
        </p:txBody>
      </p:sp>
    </p:spTree>
    <p:extLst>
      <p:ext uri="{BB962C8B-B14F-4D97-AF65-F5344CB8AC3E}">
        <p14:creationId xmlns:p14="http://schemas.microsoft.com/office/powerpoint/2010/main" val="33176171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hidden="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169"/>
            <a:ext cx="12192000" cy="685566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1822" y="492641"/>
            <a:ext cx="6324599" cy="708436"/>
          </a:xfrm>
        </p:spPr>
        <p:txBody>
          <a:bodyPr lIns="0">
            <a:noAutofit/>
          </a:bodyPr>
          <a:lstStyle>
            <a:lvl1pPr>
              <a:defRPr lang="en-US" sz="50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Bebas Neue" panose="020B0606020202050201" pitchFamily="34" charset="0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1822" y="1566350"/>
            <a:ext cx="6324600" cy="5063050"/>
          </a:xfrm>
        </p:spPr>
        <p:txBody>
          <a:bodyPr lIns="0">
            <a:normAutofit/>
          </a:bodyPr>
          <a:lstStyle>
            <a:lvl1pPr marL="0" indent="0">
              <a:lnSpc>
                <a:spcPct val="108000"/>
              </a:lnSpc>
              <a:spcBef>
                <a:spcPts val="0"/>
              </a:spcBef>
              <a:spcAft>
                <a:spcPts val="2100"/>
              </a:spcAft>
              <a:buNone/>
              <a:defRPr lang="en-US" sz="3200" kern="12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>
              <a:defRPr lang="en-US" sz="2800" kern="12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Museo Sans 100" panose="02000000000000000000" pitchFamily="50" charset="0"/>
                <a:ea typeface="+mn-ea"/>
                <a:cs typeface="+mn-cs"/>
              </a:defRPr>
            </a:lvl2pPr>
            <a:lvl3pPr>
              <a:defRPr lang="en-US" sz="2800" kern="12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Museo Sans 100" panose="02000000000000000000" pitchFamily="50" charset="0"/>
                <a:ea typeface="+mn-ea"/>
                <a:cs typeface="+mn-cs"/>
              </a:defRPr>
            </a:lvl3pPr>
            <a:lvl4pPr>
              <a:defRPr lang="en-US" sz="2800" kern="1200" dirty="0" smtClean="0">
                <a:solidFill>
                  <a:prstClr val="black">
                    <a:lumMod val="75000"/>
                    <a:lumOff val="25000"/>
                  </a:prstClr>
                </a:solidFill>
                <a:latin typeface="Museo Sans 100" panose="02000000000000000000" pitchFamily="50" charset="0"/>
                <a:ea typeface="+mn-ea"/>
                <a:cs typeface="+mn-cs"/>
              </a:defRPr>
            </a:lvl4pPr>
            <a:lvl5pPr>
              <a:defRPr lang="en-US" sz="2800" kern="1200" dirty="0">
                <a:solidFill>
                  <a:prstClr val="black">
                    <a:lumMod val="75000"/>
                    <a:lumOff val="25000"/>
                  </a:prstClr>
                </a:solidFill>
                <a:latin typeface="Museo Sans 100" panose="02000000000000000000" pitchFamily="50" charset="0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3" hasCustomPrompt="1"/>
          </p:nvPr>
        </p:nvSpPr>
        <p:spPr>
          <a:xfrm>
            <a:off x="228600" y="197601"/>
            <a:ext cx="4724401" cy="411367"/>
          </a:xfrm>
        </p:spPr>
        <p:txBody>
          <a:bodyPr lIns="0">
            <a:noAutofit/>
          </a:bodyPr>
          <a:lstStyle>
            <a:lvl1pPr marL="0" indent="0">
              <a:buNone/>
              <a:defRPr lang="en-US" sz="2000" kern="1200" cap="none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Bebas Neue" panose="020B0606020202050201" pitchFamily="34" charset="0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Short sub-title</a:t>
            </a:r>
          </a:p>
        </p:txBody>
      </p:sp>
    </p:spTree>
    <p:extLst>
      <p:ext uri="{BB962C8B-B14F-4D97-AF65-F5344CB8AC3E}">
        <p14:creationId xmlns:p14="http://schemas.microsoft.com/office/powerpoint/2010/main" val="31063808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99A51-7E4C-4B6A-BA60-7E15FBE13496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C2392-448B-4888-B6FA-CF18AD1B09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36981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99A51-7E4C-4B6A-BA60-7E15FBE13496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C2392-448B-4888-B6FA-CF18AD1B09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9801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99A51-7E4C-4B6A-BA60-7E15FBE13496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C2392-448B-4888-B6FA-CF18AD1B09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7521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99A51-7E4C-4B6A-BA60-7E15FBE13496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C2392-448B-4888-B6FA-CF18AD1B09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2920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99A51-7E4C-4B6A-BA60-7E15FBE13496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C2392-448B-4888-B6FA-CF18AD1B09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724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99A51-7E4C-4B6A-BA60-7E15FBE13496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C2392-448B-4888-B6FA-CF18AD1B09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4513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099A51-7E4C-4B6A-BA60-7E15FBE13496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1C2392-448B-4888-B6FA-CF18AD1B09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4595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099A51-7E4C-4B6A-BA60-7E15FBE13496}" type="datetimeFigureOut">
              <a:rPr lang="en-US" smtClean="0"/>
              <a:t>4/22/2024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1C2392-448B-4888-B6FA-CF18AD1B09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5457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sv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32.png"/><Relationship Id="rId7" Type="http://schemas.microsoft.com/office/2007/relationships/hdphoto" Target="../media/hdphoto2.wdp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microsoft.com/office/2007/relationships/hdphoto" Target="../media/hdphoto1.wdp"/><Relationship Id="rId4" Type="http://schemas.openxmlformats.org/officeDocument/2006/relationships/image" Target="../media/image3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36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37.png"/><Relationship Id="rId7" Type="http://schemas.openxmlformats.org/officeDocument/2006/relationships/image" Target="../media/image35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34.png"/><Relationship Id="rId4" Type="http://schemas.openxmlformats.org/officeDocument/2006/relationships/image" Target="../media/image38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91516A6-588C-0546-B30E-E0445E3F51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34439"/>
            <a:ext cx="12192000" cy="5589121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B60BDC8-CFB0-2144-A51B-79DBCF750D50}"/>
              </a:ext>
            </a:extLst>
          </p:cNvPr>
          <p:cNvSpPr/>
          <p:nvPr/>
        </p:nvSpPr>
        <p:spPr>
          <a:xfrm>
            <a:off x="1519084" y="4881717"/>
            <a:ext cx="6931742" cy="368709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736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actile Button switch (6mm) x 20 pack">
            <a:extLst>
              <a:ext uri="{FF2B5EF4-FFF2-40B4-BE49-F238E27FC236}">
                <a16:creationId xmlns:a16="http://schemas.microsoft.com/office/drawing/2014/main" id="{6E21422B-5C72-48C0-85BD-A6E31C91CD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4903" y="2355640"/>
            <a:ext cx="2093793" cy="1571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34F955D-9A59-48D3-911A-B46421A34794}"/>
              </a:ext>
            </a:extLst>
          </p:cNvPr>
          <p:cNvSpPr txBox="1"/>
          <p:nvPr/>
        </p:nvSpPr>
        <p:spPr>
          <a:xfrm>
            <a:off x="9242390" y="3908348"/>
            <a:ext cx="2194560" cy="446276"/>
          </a:xfrm>
          <a:prstGeom prst="rect">
            <a:avLst/>
          </a:prstGeom>
          <a:noFill/>
        </p:spPr>
        <p:txBody>
          <a:bodyPr wrap="square" tIns="45720" bIns="45720" rtlCol="0">
            <a:spAutoFit/>
          </a:bodyPr>
          <a:lstStyle/>
          <a:p>
            <a:r>
              <a:rPr lang="en-US" sz="1400" b="1" dirty="0">
                <a:latin typeface="Segoe Condensed" panose="020B0606040200020203" pitchFamily="34" charset="0"/>
                <a:cs typeface="Segoe UI Light" panose="020B0502040204020203" pitchFamily="34" charset="0"/>
              </a:rPr>
              <a:t>6x6mm Tactile Button Pack</a:t>
            </a:r>
          </a:p>
          <a:p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Condensed" panose="020B0606040200020203" pitchFamily="34" charset="0"/>
                <a:cs typeface="Segoe UI Light" panose="020B0502040204020203" pitchFamily="34" charset="0"/>
              </a:rPr>
              <a:t>https://www.adafruit.com/product/367</a:t>
            </a:r>
          </a:p>
        </p:txBody>
      </p:sp>
      <p:pic>
        <p:nvPicPr>
          <p:cNvPr id="1028" name="Picture 4" descr="Tactile Switch Buttons (12mm square, 6mm tall) x 10 pack">
            <a:extLst>
              <a:ext uri="{FF2B5EF4-FFF2-40B4-BE49-F238E27FC236}">
                <a16:creationId xmlns:a16="http://schemas.microsoft.com/office/drawing/2014/main" id="{D1535FB6-B7CE-4C0F-980A-D7B5CA01D4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1407" y="2355640"/>
            <a:ext cx="2095568" cy="1572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B4A2509-A8A6-43D1-ABB5-D63471C75040}"/>
              </a:ext>
            </a:extLst>
          </p:cNvPr>
          <p:cNvSpPr txBox="1"/>
          <p:nvPr/>
        </p:nvSpPr>
        <p:spPr>
          <a:xfrm>
            <a:off x="6959801" y="3908348"/>
            <a:ext cx="2194560" cy="446276"/>
          </a:xfrm>
          <a:prstGeom prst="rect">
            <a:avLst/>
          </a:prstGeom>
          <a:noFill/>
        </p:spPr>
        <p:txBody>
          <a:bodyPr wrap="square" tIns="45720" bIns="45720" rtlCol="0">
            <a:spAutoFit/>
          </a:bodyPr>
          <a:lstStyle/>
          <a:p>
            <a:r>
              <a:rPr lang="en-US" sz="1400" b="1" dirty="0">
                <a:latin typeface="Segoe Condensed" panose="020B0606040200020203" pitchFamily="34" charset="0"/>
                <a:cs typeface="Segoe UI Light" panose="020B0502040204020203" pitchFamily="34" charset="0"/>
              </a:rPr>
              <a:t>12x12mm Tactile Button Pack</a:t>
            </a:r>
          </a:p>
          <a:p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Condensed" panose="020B0606040200020203" pitchFamily="34" charset="0"/>
                <a:cs typeface="Segoe UI Light" panose="020B0502040204020203" pitchFamily="34" charset="0"/>
              </a:rPr>
              <a:t>https://www.adafruit.com/product/367</a:t>
            </a:r>
          </a:p>
        </p:txBody>
      </p:sp>
      <p:pic>
        <p:nvPicPr>
          <p:cNvPr id="1030" name="Picture 6" descr="Tactile Button Assortment">
            <a:extLst>
              <a:ext uri="{FF2B5EF4-FFF2-40B4-BE49-F238E27FC236}">
                <a16:creationId xmlns:a16="http://schemas.microsoft.com/office/drawing/2014/main" id="{016A9D31-4C15-4582-B41C-16FB2647DC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5940" y="2099467"/>
            <a:ext cx="2063620" cy="2063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608203B-C73C-404E-95B3-8BFA3E0AF2E0}"/>
              </a:ext>
            </a:extLst>
          </p:cNvPr>
          <p:cNvSpPr txBox="1"/>
          <p:nvPr/>
        </p:nvSpPr>
        <p:spPr>
          <a:xfrm>
            <a:off x="4871889" y="3908348"/>
            <a:ext cx="2194560" cy="446276"/>
          </a:xfrm>
          <a:prstGeom prst="rect">
            <a:avLst/>
          </a:prstGeom>
          <a:noFill/>
        </p:spPr>
        <p:txBody>
          <a:bodyPr wrap="square" tIns="45720" bIns="45720" rtlCol="0">
            <a:spAutoFit/>
          </a:bodyPr>
          <a:lstStyle/>
          <a:p>
            <a:r>
              <a:rPr lang="en-US" sz="1400" b="1" dirty="0">
                <a:latin typeface="Segoe Condensed" panose="020B0606040200020203" pitchFamily="34" charset="0"/>
                <a:cs typeface="Segoe UI Light" panose="020B0502040204020203" pitchFamily="34" charset="0"/>
              </a:rPr>
              <a:t>Color Tactile Buttons 2</a:t>
            </a:r>
          </a:p>
          <a:p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Condensed" panose="020B0606040200020203" pitchFamily="34" charset="0"/>
                <a:cs typeface="Segoe UI Light" panose="020B0502040204020203" pitchFamily="34" charset="0"/>
              </a:rPr>
              <a:t>https://www.sparkfun.com/products/10302</a:t>
            </a:r>
          </a:p>
        </p:txBody>
      </p:sp>
      <p:pic>
        <p:nvPicPr>
          <p:cNvPr id="1032" name="Picture 8" descr="Multicolor Buttons - 4-pack">
            <a:extLst>
              <a:ext uri="{FF2B5EF4-FFF2-40B4-BE49-F238E27FC236}">
                <a16:creationId xmlns:a16="http://schemas.microsoft.com/office/drawing/2014/main" id="{BBE3F0BD-FBEB-4A4B-B777-70B94B3E9E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2552" y="2185685"/>
            <a:ext cx="1527934" cy="1527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0EA86C9-6914-48D9-8785-34CBB7A52FB5}"/>
              </a:ext>
            </a:extLst>
          </p:cNvPr>
          <p:cNvSpPr txBox="1"/>
          <p:nvPr/>
        </p:nvSpPr>
        <p:spPr>
          <a:xfrm>
            <a:off x="2972743" y="3908348"/>
            <a:ext cx="2194560" cy="446276"/>
          </a:xfrm>
          <a:prstGeom prst="rect">
            <a:avLst/>
          </a:prstGeom>
          <a:noFill/>
        </p:spPr>
        <p:txBody>
          <a:bodyPr wrap="square" tIns="45720" bIns="45720" rtlCol="0">
            <a:spAutoFit/>
          </a:bodyPr>
          <a:lstStyle/>
          <a:p>
            <a:r>
              <a:rPr lang="en-US" sz="1400" b="1" dirty="0">
                <a:latin typeface="Segoe Condensed" panose="020B0606040200020203" pitchFamily="34" charset="0"/>
                <a:cs typeface="Segoe UI Light" panose="020B0502040204020203" pitchFamily="34" charset="0"/>
              </a:rPr>
              <a:t>Color Tactile Buttons 1</a:t>
            </a:r>
          </a:p>
          <a:p>
            <a:r>
              <a:rPr 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Condensed" panose="020B0606040200020203" pitchFamily="34" charset="0"/>
                <a:cs typeface="Segoe UI Light" panose="020B0502040204020203" pitchFamily="34" charset="0"/>
              </a:rPr>
              <a:t>https://www.sparkfun.com/products/14460</a:t>
            </a:r>
          </a:p>
        </p:txBody>
      </p:sp>
    </p:spTree>
    <p:extLst>
      <p:ext uri="{BB962C8B-B14F-4D97-AF65-F5344CB8AC3E}">
        <p14:creationId xmlns:p14="http://schemas.microsoft.com/office/powerpoint/2010/main" val="12101321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2E92CFF-A683-4742-BE32-7823DB4FFB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6213" y="0"/>
            <a:ext cx="10019574" cy="6858000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0E98A42-2FD4-5E41-831A-A83270F9CC25}"/>
              </a:ext>
            </a:extLst>
          </p:cNvPr>
          <p:cNvSpPr/>
          <p:nvPr/>
        </p:nvSpPr>
        <p:spPr>
          <a:xfrm>
            <a:off x="6312310" y="1179872"/>
            <a:ext cx="4424516" cy="368709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6107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3DC81CA8-7F08-436A-8BBF-C914CF1E28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630" y="1276239"/>
            <a:ext cx="10490739" cy="4305521"/>
          </a:xfrm>
          <a:prstGeom prst="rect">
            <a:avLst/>
          </a:prstGeom>
        </p:spPr>
      </p:pic>
      <p:sp>
        <p:nvSpPr>
          <p:cNvPr id="7" name="Rounded Rectangle 5">
            <a:extLst>
              <a:ext uri="{FF2B5EF4-FFF2-40B4-BE49-F238E27FC236}">
                <a16:creationId xmlns:a16="http://schemas.microsoft.com/office/drawing/2014/main" id="{EB29E95F-075D-4F68-A5E2-3612A60A713F}"/>
              </a:ext>
            </a:extLst>
          </p:cNvPr>
          <p:cNvSpPr/>
          <p:nvPr/>
        </p:nvSpPr>
        <p:spPr>
          <a:xfrm>
            <a:off x="1206981" y="1576930"/>
            <a:ext cx="402799" cy="372331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4AA728-DB85-4CDA-8934-FF732EFDEB55}"/>
              </a:ext>
            </a:extLst>
          </p:cNvPr>
          <p:cNvSpPr txBox="1"/>
          <p:nvPr/>
        </p:nvSpPr>
        <p:spPr>
          <a:xfrm>
            <a:off x="1560500" y="289421"/>
            <a:ext cx="4741741" cy="923330"/>
          </a:xfrm>
          <a:prstGeom prst="rect">
            <a:avLst/>
          </a:prstGeom>
          <a:solidFill>
            <a:srgbClr val="C00000"/>
          </a:solidFill>
        </p:spPr>
        <p:txBody>
          <a:bodyPr wrap="square" tIns="45720" bIns="45720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Segoe Condensed" panose="020B0606040200020203" pitchFamily="34" charset="0"/>
                <a:cs typeface="Segoe UI Light" panose="020B0502040204020203" pitchFamily="34" charset="0"/>
              </a:rPr>
              <a:t>Click this arrow to upload your code. Note: you must first set your Arduino board and port in Tools-&gt;Board and Tools-&gt;Port, respectively.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E18846E-46FA-439D-826C-FCFDFFF9D37A}"/>
              </a:ext>
            </a:extLst>
          </p:cNvPr>
          <p:cNvCxnSpPr/>
          <p:nvPr/>
        </p:nvCxnSpPr>
        <p:spPr>
          <a:xfrm flipV="1">
            <a:off x="1609780" y="1212751"/>
            <a:ext cx="273774" cy="375129"/>
          </a:xfrm>
          <a:prstGeom prst="line">
            <a:avLst/>
          </a:prstGeom>
          <a:ln w="95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85922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6FB9AE2-1903-0246-BE8F-A62572D698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9424" y="0"/>
            <a:ext cx="5813152" cy="685800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73F0EF3-5B49-664B-B6C2-6167D699C3B7}"/>
              </a:ext>
            </a:extLst>
          </p:cNvPr>
          <p:cNvCxnSpPr>
            <a:cxnSpLocks/>
          </p:cNvCxnSpPr>
          <p:nvPr/>
        </p:nvCxnSpPr>
        <p:spPr>
          <a:xfrm flipH="1">
            <a:off x="6710516" y="1827798"/>
            <a:ext cx="347600" cy="207479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9E91A872-1A97-FD4A-8B83-BD3B609A698C}"/>
              </a:ext>
            </a:extLst>
          </p:cNvPr>
          <p:cNvSpPr txBox="1"/>
          <p:nvPr/>
        </p:nvSpPr>
        <p:spPr>
          <a:xfrm>
            <a:off x="6928560" y="1727779"/>
            <a:ext cx="822960" cy="27699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Segoe Condensed" panose="020B0606040200020203" pitchFamily="34" charset="0"/>
              </a:rPr>
              <a:t>LED Anode</a:t>
            </a:r>
          </a:p>
        </p:txBody>
      </p:sp>
    </p:spTree>
    <p:extLst>
      <p:ext uri="{BB962C8B-B14F-4D97-AF65-F5344CB8AC3E}">
        <p14:creationId xmlns:p14="http://schemas.microsoft.com/office/powerpoint/2010/main" val="33900153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3BAE082-85C5-1947-9162-520DD4716B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3723" y="0"/>
            <a:ext cx="5544553" cy="6858000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8ED2BAC3-82B8-8940-B5D6-52F8470C8AC8}"/>
              </a:ext>
            </a:extLst>
          </p:cNvPr>
          <p:cNvCxnSpPr>
            <a:cxnSpLocks/>
          </p:cNvCxnSpPr>
          <p:nvPr/>
        </p:nvCxnSpPr>
        <p:spPr>
          <a:xfrm flipH="1" flipV="1">
            <a:off x="7713407" y="1890011"/>
            <a:ext cx="132735" cy="28022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A22BBE3-0003-0842-9B05-46A0BF37B112}"/>
              </a:ext>
            </a:extLst>
          </p:cNvPr>
          <p:cNvSpPr txBox="1"/>
          <p:nvPr/>
        </p:nvSpPr>
        <p:spPr>
          <a:xfrm>
            <a:off x="7606986" y="2170231"/>
            <a:ext cx="822960" cy="276999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  <a:latin typeface="Segoe Condensed" panose="020B0606040200020203" pitchFamily="34" charset="0"/>
              </a:rPr>
              <a:t>LED Anode</a:t>
            </a:r>
          </a:p>
        </p:txBody>
      </p:sp>
    </p:spTree>
    <p:extLst>
      <p:ext uri="{BB962C8B-B14F-4D97-AF65-F5344CB8AC3E}">
        <p14:creationId xmlns:p14="http://schemas.microsoft.com/office/powerpoint/2010/main" val="26302126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6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75E8D5F-30C2-0379-FB4B-2C0706EC20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34" t="35700" r="45176"/>
          <a:stretch/>
        </p:blipFill>
        <p:spPr>
          <a:xfrm rot="10800000">
            <a:off x="1711841" y="0"/>
            <a:ext cx="8973880" cy="6634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449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CD28CEA-038C-7847-9AB9-56ADC11BF8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81364" y="-1964399"/>
            <a:ext cx="18131177" cy="987967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2DDB428-5701-2349-954A-5C42CC3E05B2}"/>
              </a:ext>
            </a:extLst>
          </p:cNvPr>
          <p:cNvSpPr txBox="1"/>
          <p:nvPr/>
        </p:nvSpPr>
        <p:spPr>
          <a:xfrm>
            <a:off x="4752975" y="1205640"/>
            <a:ext cx="514350" cy="338554"/>
          </a:xfrm>
          <a:prstGeom prst="rect">
            <a:avLst/>
          </a:prstGeom>
          <a:noFill/>
        </p:spPr>
        <p:txBody>
          <a:bodyPr wrap="square" tIns="45720" bIns="45720" rtlCol="0">
            <a:spAutoFit/>
          </a:bodyPr>
          <a:lstStyle/>
          <a:p>
            <a:pPr algn="ctr"/>
            <a:r>
              <a:rPr lang="en-US" sz="1600" b="1" dirty="0">
                <a:latin typeface="Segoe Condensed" panose="020B0606040200020203" pitchFamily="34" charset="0"/>
                <a:cs typeface="Segoe UI Light" panose="020B0502040204020203" pitchFamily="34" charset="0"/>
              </a:rPr>
              <a:t>5V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011E75-9E01-214E-ABAF-2AEA9DD51F2B}"/>
              </a:ext>
            </a:extLst>
          </p:cNvPr>
          <p:cNvSpPr txBox="1"/>
          <p:nvPr/>
        </p:nvSpPr>
        <p:spPr>
          <a:xfrm>
            <a:off x="5010149" y="1205640"/>
            <a:ext cx="619121" cy="338554"/>
          </a:xfrm>
          <a:prstGeom prst="rect">
            <a:avLst/>
          </a:prstGeom>
          <a:noFill/>
        </p:spPr>
        <p:txBody>
          <a:bodyPr wrap="square" tIns="45720" bIns="45720" rtlCol="0">
            <a:spAutoFit/>
          </a:bodyPr>
          <a:lstStyle/>
          <a:p>
            <a:pPr algn="ctr"/>
            <a:r>
              <a:rPr lang="en-US" sz="1600" b="1" dirty="0">
                <a:latin typeface="Segoe Condensed" panose="020B0606040200020203" pitchFamily="34" charset="0"/>
                <a:cs typeface="Segoe UI Light" panose="020B0502040204020203" pitchFamily="34" charset="0"/>
              </a:rPr>
              <a:t>3.3V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B382DA7-039C-C049-AB79-3A622AA59CE3}"/>
              </a:ext>
            </a:extLst>
          </p:cNvPr>
          <p:cNvSpPr txBox="1"/>
          <p:nvPr/>
        </p:nvSpPr>
        <p:spPr>
          <a:xfrm>
            <a:off x="4343410" y="1205640"/>
            <a:ext cx="619121" cy="338554"/>
          </a:xfrm>
          <a:prstGeom prst="rect">
            <a:avLst/>
          </a:prstGeom>
          <a:noFill/>
        </p:spPr>
        <p:txBody>
          <a:bodyPr wrap="square" tIns="45720" bIns="45720" rtlCol="0">
            <a:spAutoFit/>
          </a:bodyPr>
          <a:lstStyle/>
          <a:p>
            <a:pPr algn="ctr"/>
            <a:r>
              <a:rPr lang="en-US" sz="1600" b="1" dirty="0">
                <a:latin typeface="Segoe Condensed" panose="020B0606040200020203" pitchFamily="34" charset="0"/>
                <a:cs typeface="Segoe UI Light" panose="020B0502040204020203" pitchFamily="34" charset="0"/>
              </a:rPr>
              <a:t>GND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41BEC03-C715-6145-8DC7-631503449CAF}"/>
              </a:ext>
            </a:extLst>
          </p:cNvPr>
          <p:cNvGrpSpPr/>
          <p:nvPr/>
        </p:nvGrpSpPr>
        <p:grpSpPr>
          <a:xfrm>
            <a:off x="4500565" y="1557338"/>
            <a:ext cx="771522" cy="440535"/>
            <a:chOff x="4500565" y="1112765"/>
            <a:chExt cx="771522" cy="842245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7A867F5C-025D-F242-B303-48F8D3C24F4D}"/>
                </a:ext>
              </a:extLst>
            </p:cNvPr>
            <p:cNvCxnSpPr>
              <a:cxnSpLocks/>
            </p:cNvCxnSpPr>
            <p:nvPr/>
          </p:nvCxnSpPr>
          <p:spPr>
            <a:xfrm>
              <a:off x="5024438" y="1117759"/>
              <a:ext cx="0" cy="83725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53353A50-BCB3-5F40-9DC0-8BC0E6CD440D}"/>
                </a:ext>
              </a:extLst>
            </p:cNvPr>
            <p:cNvGrpSpPr/>
            <p:nvPr/>
          </p:nvGrpSpPr>
          <p:grpSpPr>
            <a:xfrm>
              <a:off x="4500565" y="1112765"/>
              <a:ext cx="323850" cy="837251"/>
              <a:chOff x="4500565" y="1112765"/>
              <a:chExt cx="323850" cy="837251"/>
            </a:xfrm>
          </p:grpSpPr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CFD87588-6EE3-784D-959D-8747C31D3EC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500565" y="1950016"/>
                <a:ext cx="32385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7EEF7A29-CA37-294A-B6CD-F97392B14D9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62490" y="1112765"/>
                <a:ext cx="0" cy="83725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996ECC8E-747B-E44A-92B9-16CC813E035F}"/>
                </a:ext>
              </a:extLst>
            </p:cNvPr>
            <p:cNvCxnSpPr>
              <a:cxnSpLocks/>
            </p:cNvCxnSpPr>
            <p:nvPr/>
          </p:nvCxnSpPr>
          <p:spPr>
            <a:xfrm>
              <a:off x="5272087" y="1112765"/>
              <a:ext cx="0" cy="83725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A9CC514E-0A92-0C42-920E-62CF620805CF}"/>
              </a:ext>
            </a:extLst>
          </p:cNvPr>
          <p:cNvSpPr/>
          <p:nvPr/>
        </p:nvSpPr>
        <p:spPr>
          <a:xfrm>
            <a:off x="4430013" y="2158210"/>
            <a:ext cx="488438" cy="293779"/>
          </a:xfrm>
          <a:prstGeom prst="round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746A08CB-6BEA-7E4F-A5ED-46475940054B}"/>
              </a:ext>
            </a:extLst>
          </p:cNvPr>
          <p:cNvSpPr/>
          <p:nvPr/>
        </p:nvSpPr>
        <p:spPr>
          <a:xfrm>
            <a:off x="4924131" y="2158209"/>
            <a:ext cx="227179" cy="293779"/>
          </a:xfrm>
          <a:prstGeom prst="round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5B283C41-34B3-1547-9440-9935ED8898CC}"/>
              </a:ext>
            </a:extLst>
          </p:cNvPr>
          <p:cNvSpPr/>
          <p:nvPr/>
        </p:nvSpPr>
        <p:spPr>
          <a:xfrm>
            <a:off x="5156990" y="2158208"/>
            <a:ext cx="227179" cy="293779"/>
          </a:xfrm>
          <a:prstGeom prst="round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2696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4F4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CD28CEA-038C-7847-9AB9-56ADC11BF8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-5699054" y="966711"/>
            <a:ext cx="18068913" cy="984574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B32A4B0-3B74-BE47-882B-4E1E59FF2F28}"/>
              </a:ext>
            </a:extLst>
          </p:cNvPr>
          <p:cNvSpPr txBox="1"/>
          <p:nvPr/>
        </p:nvSpPr>
        <p:spPr>
          <a:xfrm>
            <a:off x="5240900" y="498981"/>
            <a:ext cx="4640981" cy="738664"/>
          </a:xfrm>
          <a:prstGeom prst="rect">
            <a:avLst/>
          </a:prstGeom>
          <a:noFill/>
        </p:spPr>
        <p:txBody>
          <a:bodyPr wrap="square" tIns="45720" bIns="45720" rtlCol="0">
            <a:spAutoFit/>
          </a:bodyPr>
          <a:lstStyle/>
          <a:p>
            <a:r>
              <a:rPr lang="en-US" sz="1400" b="1" dirty="0">
                <a:latin typeface="Segoe Condensed" panose="020B0606040200020203" pitchFamily="34" charset="0"/>
                <a:cs typeface="Segoe UI Light" panose="020B0502040204020203" pitchFamily="34" charset="0"/>
              </a:rPr>
              <a:t>Digital I/O Pins</a:t>
            </a:r>
          </a:p>
          <a:p>
            <a:r>
              <a:rPr lang="en-US" sz="1400" dirty="0">
                <a:latin typeface="Segoe Condensed" panose="020B0606040200020203" pitchFamily="34" charset="0"/>
                <a:cs typeface="Segoe UI Light" panose="020B0502040204020203" pitchFamily="34" charset="0"/>
              </a:rPr>
              <a:t>At first glance, the white </a:t>
            </a:r>
            <a:r>
              <a:rPr lang="en-US" sz="1400" dirty="0" err="1">
                <a:latin typeface="Segoe Condensed" panose="020B0606040200020203" pitchFamily="34" charset="0"/>
                <a:cs typeface="Segoe UI Light" panose="020B0502040204020203" pitchFamily="34" charset="0"/>
              </a:rPr>
              <a:t>silkscreening</a:t>
            </a:r>
            <a:r>
              <a:rPr lang="en-US" sz="1400" dirty="0">
                <a:latin typeface="Segoe Condensed" panose="020B0606040200020203" pitchFamily="34" charset="0"/>
                <a:cs typeface="Segoe UI Light" panose="020B0502040204020203" pitchFamily="34" charset="0"/>
              </a:rPr>
              <a:t> “DIGITAL” seems to indicate that the Arduino Uno has </a:t>
            </a:r>
            <a:r>
              <a:rPr lang="en-US" sz="1400" b="1" dirty="0">
                <a:latin typeface="Segoe Condensed" panose="020B0606040200020203" pitchFamily="34" charset="0"/>
                <a:cs typeface="Segoe UI Light" panose="020B0502040204020203" pitchFamily="34" charset="0"/>
              </a:rPr>
              <a:t>14 digital input/output (I/O) pins</a:t>
            </a:r>
            <a:r>
              <a:rPr lang="en-US" sz="1400" dirty="0">
                <a:latin typeface="Segoe Condensed" panose="020B0606040200020203" pitchFamily="34" charset="0"/>
                <a:cs typeface="Segoe UI Light" panose="020B0502040204020203" pitchFamily="34" charset="0"/>
              </a:rPr>
              <a:t>; however, 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B000AAA-F9F8-1A4C-8F13-0AEE49EB1F71}"/>
              </a:ext>
            </a:extLst>
          </p:cNvPr>
          <p:cNvGrpSpPr/>
          <p:nvPr/>
        </p:nvGrpSpPr>
        <p:grpSpPr>
          <a:xfrm>
            <a:off x="5859022" y="1302992"/>
            <a:ext cx="3404248" cy="317463"/>
            <a:chOff x="4500565" y="1112765"/>
            <a:chExt cx="323850" cy="837251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AA244C53-23F5-0446-A544-32EA9ADE61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00565" y="1950016"/>
              <a:ext cx="32385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28BF94C1-404C-844B-82C1-9FC0262B6EA8}"/>
                </a:ext>
              </a:extLst>
            </p:cNvPr>
            <p:cNvCxnSpPr>
              <a:cxnSpLocks/>
            </p:cNvCxnSpPr>
            <p:nvPr/>
          </p:nvCxnSpPr>
          <p:spPr>
            <a:xfrm>
              <a:off x="4662490" y="1112765"/>
              <a:ext cx="0" cy="83725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92FB8A98-2B5B-824E-B5E7-11BD9536673D}"/>
              </a:ext>
            </a:extLst>
          </p:cNvPr>
          <p:cNvSpPr/>
          <p:nvPr/>
        </p:nvSpPr>
        <p:spPr>
          <a:xfrm>
            <a:off x="5780598" y="1805777"/>
            <a:ext cx="3586039" cy="293779"/>
          </a:xfrm>
          <a:prstGeom prst="round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F8B73781-BD9B-6823-A54B-CC6BF09BDEDA}"/>
              </a:ext>
            </a:extLst>
          </p:cNvPr>
          <p:cNvCxnSpPr>
            <a:cxnSpLocks/>
          </p:cNvCxnSpPr>
          <p:nvPr/>
        </p:nvCxnSpPr>
        <p:spPr>
          <a:xfrm rot="10800000" flipH="1">
            <a:off x="5793268" y="7866430"/>
            <a:ext cx="128016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3382A504-0B74-8FEE-AA06-DF3BB501664C}"/>
              </a:ext>
            </a:extLst>
          </p:cNvPr>
          <p:cNvSpPr txBox="1"/>
          <p:nvPr/>
        </p:nvSpPr>
        <p:spPr>
          <a:xfrm>
            <a:off x="7561146" y="7015618"/>
            <a:ext cx="3976838" cy="1107996"/>
          </a:xfrm>
          <a:prstGeom prst="rect">
            <a:avLst/>
          </a:prstGeom>
          <a:noFill/>
        </p:spPr>
        <p:txBody>
          <a:bodyPr wrap="square" tIns="45720" bIns="45720" rtlCol="0">
            <a:spAutoFit/>
          </a:bodyPr>
          <a:lstStyle/>
          <a:p>
            <a:r>
              <a:rPr lang="en-US" b="1" dirty="0">
                <a:latin typeface="Segoe Condensed" panose="020B0606040200020203" pitchFamily="34" charset="0"/>
                <a:cs typeface="Segoe UI Light" panose="020B0502040204020203" pitchFamily="34" charset="0"/>
              </a:rPr>
              <a:t>Six Analog </a:t>
            </a:r>
            <a:r>
              <a:rPr lang="en-US" b="1" u="sng" dirty="0">
                <a:latin typeface="Segoe Condensed" panose="020B0606040200020203" pitchFamily="34" charset="0"/>
                <a:cs typeface="Segoe UI Light" panose="020B0502040204020203" pitchFamily="34" charset="0"/>
              </a:rPr>
              <a:t>Input</a:t>
            </a:r>
            <a:r>
              <a:rPr lang="en-US" b="1" dirty="0">
                <a:latin typeface="Segoe Condensed" panose="020B0606040200020203" pitchFamily="34" charset="0"/>
                <a:cs typeface="Segoe UI Light" panose="020B0502040204020203" pitchFamily="34" charset="0"/>
              </a:rPr>
              <a:t> Pins</a:t>
            </a:r>
          </a:p>
          <a:p>
            <a:r>
              <a:rPr lang="en-US" sz="1600" dirty="0">
                <a:latin typeface="Segoe Condensed" panose="020B0606040200020203" pitchFamily="34" charset="0"/>
                <a:cs typeface="Segoe UI Light" panose="020B0502040204020203" pitchFamily="34" charset="0"/>
              </a:rPr>
              <a:t>The Arduino Uno has </a:t>
            </a:r>
            <a:r>
              <a:rPr lang="en-US" sz="1600" b="1" dirty="0">
                <a:latin typeface="Segoe Condensed" panose="020B0606040200020203" pitchFamily="34" charset="0"/>
                <a:cs typeface="Segoe UI Light" panose="020B0502040204020203" pitchFamily="34" charset="0"/>
              </a:rPr>
              <a:t>6</a:t>
            </a:r>
            <a:r>
              <a:rPr lang="en-US" sz="1600" dirty="0">
                <a:latin typeface="Segoe Condensed" panose="020B0606040200020203" pitchFamily="34" charset="0"/>
                <a:cs typeface="Segoe UI Light" panose="020B0502040204020203" pitchFamily="34" charset="0"/>
              </a:rPr>
              <a:t> analog </a:t>
            </a:r>
            <a:r>
              <a:rPr lang="en-US" sz="1600" b="1" dirty="0">
                <a:latin typeface="Segoe Condensed" panose="020B0606040200020203" pitchFamily="34" charset="0"/>
                <a:cs typeface="Segoe UI Light" panose="020B0502040204020203" pitchFamily="34" charset="0"/>
              </a:rPr>
              <a:t>input</a:t>
            </a:r>
            <a:r>
              <a:rPr lang="en-US" sz="1600" dirty="0">
                <a:latin typeface="Segoe Condensed" panose="020B0606040200020203" pitchFamily="34" charset="0"/>
                <a:cs typeface="Segoe UI Light" panose="020B0502040204020203" pitchFamily="34" charset="0"/>
              </a:rPr>
              <a:t> pins, which can read a voltage signal between 0-5V using the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analogRead</a:t>
            </a:r>
            <a:r>
              <a:rPr lang="en-US" sz="1600" dirty="0">
                <a:latin typeface="Segoe Condensed" panose="020B0606040200020203" pitchFamily="34" charset="0"/>
                <a:cs typeface="Courier New" panose="02070309020205020404" pitchFamily="49" charset="0"/>
              </a:rPr>
              <a:t> </a:t>
            </a:r>
            <a:r>
              <a:rPr lang="en-US" sz="1600" dirty="0">
                <a:latin typeface="Segoe Condensed" panose="020B0606040200020203" pitchFamily="34" charset="0"/>
                <a:cs typeface="Segoe UI Light" panose="020B0502040204020203" pitchFamily="34" charset="0"/>
              </a:rPr>
              <a:t>command</a:t>
            </a:r>
          </a:p>
        </p:txBody>
      </p:sp>
      <p:sp>
        <p:nvSpPr>
          <p:cNvPr id="4" name="Freeform 16">
            <a:extLst>
              <a:ext uri="{FF2B5EF4-FFF2-40B4-BE49-F238E27FC236}">
                <a16:creationId xmlns:a16="http://schemas.microsoft.com/office/drawing/2014/main" id="{62D17F7F-08A4-802C-062D-5C26CF597659}"/>
              </a:ext>
            </a:extLst>
          </p:cNvPr>
          <p:cNvSpPr/>
          <p:nvPr/>
        </p:nvSpPr>
        <p:spPr>
          <a:xfrm flipV="1">
            <a:off x="6457942" y="7858887"/>
            <a:ext cx="1943100" cy="327467"/>
          </a:xfrm>
          <a:custGeom>
            <a:avLst/>
            <a:gdLst>
              <a:gd name="connsiteX0" fmla="*/ 0 w 1943100"/>
              <a:gd name="connsiteY0" fmla="*/ 438150 h 438150"/>
              <a:gd name="connsiteX1" fmla="*/ 0 w 1943100"/>
              <a:gd name="connsiteY1" fmla="*/ 0 h 438150"/>
              <a:gd name="connsiteX2" fmla="*/ 1943100 w 1943100"/>
              <a:gd name="connsiteY2" fmla="*/ 0 h 438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43100" h="438150">
                <a:moveTo>
                  <a:pt x="0" y="438150"/>
                </a:moveTo>
                <a:lnTo>
                  <a:pt x="0" y="0"/>
                </a:lnTo>
                <a:lnTo>
                  <a:pt x="1943100" y="0"/>
                </a:lnTo>
              </a:path>
            </a:pathLst>
          </a:cu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7306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F4F4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CD28CEA-038C-7847-9AB9-56ADC11BF8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-5699054" y="966711"/>
            <a:ext cx="18068913" cy="984574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B32A4B0-3B74-BE47-882B-4E1E59FF2F28}"/>
              </a:ext>
            </a:extLst>
          </p:cNvPr>
          <p:cNvSpPr txBox="1"/>
          <p:nvPr/>
        </p:nvSpPr>
        <p:spPr>
          <a:xfrm>
            <a:off x="5344267" y="387664"/>
            <a:ext cx="4640981" cy="954107"/>
          </a:xfrm>
          <a:prstGeom prst="rect">
            <a:avLst/>
          </a:prstGeom>
          <a:noFill/>
        </p:spPr>
        <p:txBody>
          <a:bodyPr wrap="square" tIns="45720" bIns="45720" rtlCol="0">
            <a:spAutoFit/>
          </a:bodyPr>
          <a:lstStyle/>
          <a:p>
            <a:r>
              <a:rPr lang="en-US" sz="1400" b="1" dirty="0">
                <a:latin typeface="Segoe Condensed" panose="020B0606040200020203" pitchFamily="34" charset="0"/>
                <a:cs typeface="Segoe UI Light" panose="020B0502040204020203" pitchFamily="34" charset="0"/>
              </a:rPr>
              <a:t>Digital I/O Pins</a:t>
            </a:r>
          </a:p>
          <a:p>
            <a:r>
              <a:rPr lang="en-US" sz="1400" dirty="0">
                <a:latin typeface="Segoe Condensed" panose="020B0606040200020203" pitchFamily="34" charset="0"/>
                <a:cs typeface="Segoe UI Light" panose="020B0502040204020203" pitchFamily="34" charset="0"/>
              </a:rPr>
              <a:t>The Arduino Uno has 14 digital input/output (I/O) pins, which can be used to read or write digital information  via the 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digitalRead</a:t>
            </a:r>
            <a:r>
              <a:rPr lang="en-US" sz="1400" dirty="0">
                <a:latin typeface="Segoe Condensed" panose="020B0606040200020203" pitchFamily="34" charset="0"/>
                <a:cs typeface="Segoe UI Light" panose="020B0502040204020203" pitchFamily="34" charset="0"/>
              </a:rPr>
              <a:t> and 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digitalWrite</a:t>
            </a:r>
            <a:r>
              <a:rPr lang="en-US" sz="1400" dirty="0">
                <a:latin typeface="Segoe Condensed" panose="020B0606040200020203" pitchFamily="34" charset="0"/>
                <a:cs typeface="Segoe UI Light" panose="020B0502040204020203" pitchFamily="34" charset="0"/>
              </a:rPr>
              <a:t> commands, respectively.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B000AAA-F9F8-1A4C-8F13-0AEE49EB1F71}"/>
              </a:ext>
            </a:extLst>
          </p:cNvPr>
          <p:cNvGrpSpPr/>
          <p:nvPr/>
        </p:nvGrpSpPr>
        <p:grpSpPr>
          <a:xfrm>
            <a:off x="5859022" y="1302992"/>
            <a:ext cx="3404248" cy="317463"/>
            <a:chOff x="4500565" y="1112765"/>
            <a:chExt cx="323850" cy="837251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AA244C53-23F5-0446-A544-32EA9ADE61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00565" y="1950016"/>
              <a:ext cx="32385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28BF94C1-404C-844B-82C1-9FC0262B6EA8}"/>
                </a:ext>
              </a:extLst>
            </p:cNvPr>
            <p:cNvCxnSpPr>
              <a:cxnSpLocks/>
            </p:cNvCxnSpPr>
            <p:nvPr/>
          </p:nvCxnSpPr>
          <p:spPr>
            <a:xfrm>
              <a:off x="4662490" y="1112765"/>
              <a:ext cx="0" cy="83725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92FB8A98-2B5B-824E-B5E7-11BD9536673D}"/>
              </a:ext>
            </a:extLst>
          </p:cNvPr>
          <p:cNvSpPr/>
          <p:nvPr/>
        </p:nvSpPr>
        <p:spPr>
          <a:xfrm>
            <a:off x="5780598" y="1805777"/>
            <a:ext cx="3586039" cy="293779"/>
          </a:xfrm>
          <a:prstGeom prst="round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3583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6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CD28CEA-038C-7847-9AB9-56ADC11BF8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5192"/>
          <a:stretch/>
        </p:blipFill>
        <p:spPr>
          <a:xfrm rot="10800000">
            <a:off x="935664" y="670307"/>
            <a:ext cx="8633639" cy="858363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B32A4B0-3B74-BE47-882B-4E1E59FF2F28}"/>
              </a:ext>
            </a:extLst>
          </p:cNvPr>
          <p:cNvSpPr txBox="1"/>
          <p:nvPr/>
        </p:nvSpPr>
        <p:spPr>
          <a:xfrm>
            <a:off x="7396012" y="743403"/>
            <a:ext cx="4356015" cy="1354217"/>
          </a:xfrm>
          <a:prstGeom prst="rect">
            <a:avLst/>
          </a:prstGeom>
          <a:noFill/>
        </p:spPr>
        <p:txBody>
          <a:bodyPr wrap="square" tIns="45720" bIns="45720" rtlCol="0">
            <a:spAutoFit/>
          </a:bodyPr>
          <a:lstStyle/>
          <a:p>
            <a:r>
              <a:rPr lang="en-US" b="1" dirty="0">
                <a:latin typeface="Segoe Condensed" panose="020B0606040200020203" pitchFamily="34" charset="0"/>
                <a:cs typeface="Segoe UI Light" panose="020B0502040204020203" pitchFamily="34" charset="0"/>
              </a:rPr>
              <a:t>14 Digital I/O Pins</a:t>
            </a:r>
          </a:p>
          <a:p>
            <a:r>
              <a:rPr lang="en-US" sz="1600" dirty="0">
                <a:latin typeface="Segoe Condensed" panose="020B0606040200020203" pitchFamily="34" charset="0"/>
                <a:cs typeface="Segoe UI Light" panose="020B0502040204020203" pitchFamily="34" charset="0"/>
              </a:rPr>
              <a:t>On one side of the board, the Arduino Uno has </a:t>
            </a:r>
            <a:r>
              <a:rPr lang="en-US" sz="1600" b="1" dirty="0">
                <a:latin typeface="Segoe Condensed" panose="020B0606040200020203" pitchFamily="34" charset="0"/>
                <a:cs typeface="Segoe UI Light" panose="020B0502040204020203" pitchFamily="34" charset="0"/>
              </a:rPr>
              <a:t>14</a:t>
            </a:r>
            <a:r>
              <a:rPr lang="en-US" sz="1600" dirty="0">
                <a:latin typeface="Segoe Condensed" panose="020B0606040200020203" pitchFamily="34" charset="0"/>
                <a:cs typeface="Segoe UI Light" panose="020B0502040204020203" pitchFamily="34" charset="0"/>
              </a:rPr>
              <a:t> digital input/output (I/O) pins, which can be used to read or write digital information via the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digitalRead</a:t>
            </a:r>
            <a:r>
              <a:rPr lang="en-US" sz="1600" dirty="0">
                <a:latin typeface="Segoe Condensed" panose="020B0606040200020203" pitchFamily="34" charset="0"/>
                <a:cs typeface="Segoe UI Light" panose="020B0502040204020203" pitchFamily="34" charset="0"/>
              </a:rPr>
              <a:t> and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digitalWrite</a:t>
            </a:r>
            <a:r>
              <a:rPr lang="en-US" sz="1600" dirty="0">
                <a:latin typeface="Segoe Condensed" panose="020B0606040200020203" pitchFamily="34" charset="0"/>
                <a:cs typeface="Segoe UI Light" panose="020B0502040204020203" pitchFamily="34" charset="0"/>
              </a:rPr>
              <a:t> commands, respectively.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A244C53-23F5-0446-A544-32EA9ADE6134}"/>
              </a:ext>
            </a:extLst>
          </p:cNvPr>
          <p:cNvCxnSpPr>
            <a:cxnSpLocks/>
          </p:cNvCxnSpPr>
          <p:nvPr/>
        </p:nvCxnSpPr>
        <p:spPr>
          <a:xfrm flipH="1">
            <a:off x="3893083" y="1240249"/>
            <a:ext cx="296786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6E32C8B-028F-2548-921B-6876C57C07FF}"/>
              </a:ext>
            </a:extLst>
          </p:cNvPr>
          <p:cNvCxnSpPr>
            <a:cxnSpLocks/>
          </p:cNvCxnSpPr>
          <p:nvPr/>
        </p:nvCxnSpPr>
        <p:spPr>
          <a:xfrm rot="10800000" flipH="1">
            <a:off x="5628135" y="5847130"/>
            <a:ext cx="128016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81CD443-D820-4044-A492-2DE6FCF38985}"/>
              </a:ext>
            </a:extLst>
          </p:cNvPr>
          <p:cNvSpPr txBox="1"/>
          <p:nvPr/>
        </p:nvSpPr>
        <p:spPr>
          <a:xfrm>
            <a:off x="7396012" y="5250761"/>
            <a:ext cx="4204753" cy="861774"/>
          </a:xfrm>
          <a:prstGeom prst="rect">
            <a:avLst/>
          </a:prstGeom>
          <a:noFill/>
        </p:spPr>
        <p:txBody>
          <a:bodyPr wrap="square" tIns="45720" bIns="45720" rtlCol="0">
            <a:spAutoFit/>
          </a:bodyPr>
          <a:lstStyle/>
          <a:p>
            <a:r>
              <a:rPr lang="en-US" b="1" dirty="0">
                <a:latin typeface="Segoe Condensed" panose="020B0606040200020203" pitchFamily="34" charset="0"/>
                <a:cs typeface="Segoe UI Light" panose="020B0502040204020203" pitchFamily="34" charset="0"/>
              </a:rPr>
              <a:t>Analog Input Pins as </a:t>
            </a:r>
            <a:r>
              <a:rPr lang="en-US" b="1" u="sng" dirty="0">
                <a:latin typeface="Segoe Condensed" panose="020B0606040200020203" pitchFamily="34" charset="0"/>
                <a:cs typeface="Segoe UI Light" panose="020B0502040204020203" pitchFamily="34" charset="0"/>
              </a:rPr>
              <a:t>Digital I/O Pins</a:t>
            </a:r>
          </a:p>
          <a:p>
            <a:r>
              <a:rPr lang="en-US" sz="1600" dirty="0">
                <a:latin typeface="Segoe Condensed" panose="020B0606040200020203" pitchFamily="34" charset="0"/>
                <a:cs typeface="Segoe UI Light" panose="020B0502040204020203" pitchFamily="34" charset="0"/>
              </a:rPr>
              <a:t>The Arduino Uno’s </a:t>
            </a:r>
            <a:r>
              <a:rPr lang="en-US" sz="1600" b="1" dirty="0">
                <a:latin typeface="Segoe Condensed" panose="020B0606040200020203" pitchFamily="34" charset="0"/>
                <a:cs typeface="Segoe UI Light" panose="020B0502040204020203" pitchFamily="34" charset="0"/>
              </a:rPr>
              <a:t>six</a:t>
            </a:r>
            <a:r>
              <a:rPr lang="en-US" sz="1600" dirty="0">
                <a:latin typeface="Segoe Condensed" panose="020B0606040200020203" pitchFamily="34" charset="0"/>
                <a:cs typeface="Segoe UI Light" panose="020B0502040204020203" pitchFamily="34" charset="0"/>
              </a:rPr>
              <a:t> analog input pins can also be used as digital I/O pins (thereby getting us to 20 total)</a:t>
            </a:r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3E2A7E7A-C8F7-B947-9957-519005DCD57C}"/>
              </a:ext>
            </a:extLst>
          </p:cNvPr>
          <p:cNvSpPr/>
          <p:nvPr/>
        </p:nvSpPr>
        <p:spPr>
          <a:xfrm>
            <a:off x="5147215" y="914399"/>
            <a:ext cx="1814625" cy="327467"/>
          </a:xfrm>
          <a:custGeom>
            <a:avLst/>
            <a:gdLst>
              <a:gd name="connsiteX0" fmla="*/ 0 w 1943100"/>
              <a:gd name="connsiteY0" fmla="*/ 438150 h 438150"/>
              <a:gd name="connsiteX1" fmla="*/ 0 w 1943100"/>
              <a:gd name="connsiteY1" fmla="*/ 0 h 438150"/>
              <a:gd name="connsiteX2" fmla="*/ 1943100 w 1943100"/>
              <a:gd name="connsiteY2" fmla="*/ 0 h 438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43100" h="438150">
                <a:moveTo>
                  <a:pt x="0" y="438150"/>
                </a:moveTo>
                <a:lnTo>
                  <a:pt x="0" y="0"/>
                </a:lnTo>
                <a:lnTo>
                  <a:pt x="1943100" y="0"/>
                </a:lnTo>
              </a:path>
            </a:pathLst>
          </a:cu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D9DCEE0D-91C2-9E4F-826C-FF618C2DE027}"/>
              </a:ext>
            </a:extLst>
          </p:cNvPr>
          <p:cNvSpPr/>
          <p:nvPr/>
        </p:nvSpPr>
        <p:spPr>
          <a:xfrm>
            <a:off x="5621040" y="5408693"/>
            <a:ext cx="1298448" cy="256032"/>
          </a:xfrm>
          <a:prstGeom prst="round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68DCF83E-8470-5542-96EE-FFCE4616CF6F}"/>
              </a:ext>
            </a:extLst>
          </p:cNvPr>
          <p:cNvSpPr/>
          <p:nvPr/>
        </p:nvSpPr>
        <p:spPr>
          <a:xfrm flipV="1">
            <a:off x="6292809" y="5839587"/>
            <a:ext cx="1943100" cy="327467"/>
          </a:xfrm>
          <a:custGeom>
            <a:avLst/>
            <a:gdLst>
              <a:gd name="connsiteX0" fmla="*/ 0 w 1943100"/>
              <a:gd name="connsiteY0" fmla="*/ 438150 h 438150"/>
              <a:gd name="connsiteX1" fmla="*/ 0 w 1943100"/>
              <a:gd name="connsiteY1" fmla="*/ 0 h 438150"/>
              <a:gd name="connsiteX2" fmla="*/ 1943100 w 1943100"/>
              <a:gd name="connsiteY2" fmla="*/ 0 h 438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43100" h="438150">
                <a:moveTo>
                  <a:pt x="0" y="438150"/>
                </a:moveTo>
                <a:lnTo>
                  <a:pt x="0" y="0"/>
                </a:lnTo>
                <a:lnTo>
                  <a:pt x="1943100" y="0"/>
                </a:lnTo>
              </a:path>
            </a:pathLst>
          </a:cu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24">
            <a:extLst>
              <a:ext uri="{FF2B5EF4-FFF2-40B4-BE49-F238E27FC236}">
                <a16:creationId xmlns:a16="http://schemas.microsoft.com/office/drawing/2014/main" id="{F1884B28-A392-DF58-FB4F-6A5EA18D78D7}"/>
              </a:ext>
            </a:extLst>
          </p:cNvPr>
          <p:cNvSpPr/>
          <p:nvPr/>
        </p:nvSpPr>
        <p:spPr>
          <a:xfrm>
            <a:off x="3799445" y="1400041"/>
            <a:ext cx="3120043" cy="237928"/>
          </a:xfrm>
          <a:prstGeom prst="round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329B99-25CB-CEC3-02AB-5D427F618CCA}"/>
              </a:ext>
            </a:extLst>
          </p:cNvPr>
          <p:cNvSpPr txBox="1"/>
          <p:nvPr/>
        </p:nvSpPr>
        <p:spPr>
          <a:xfrm>
            <a:off x="1445586" y="734137"/>
            <a:ext cx="3390272" cy="584775"/>
          </a:xfrm>
          <a:prstGeom prst="rect">
            <a:avLst/>
          </a:prstGeom>
          <a:noFill/>
        </p:spPr>
        <p:txBody>
          <a:bodyPr wrap="square" tIns="45720" bIns="45720" rtlCol="0">
            <a:spAutoFit/>
          </a:bodyPr>
          <a:lstStyle/>
          <a:p>
            <a:r>
              <a:rPr lang="en-US" sz="3200" dirty="0">
                <a:latin typeface="Bebas Neue" panose="020B0606020202050201" pitchFamily="34" charset="0"/>
                <a:cs typeface="Segoe UI Light" panose="020B0502040204020203" pitchFamily="34" charset="0"/>
              </a:rPr>
              <a:t>20 Total Digital I/O Pins</a:t>
            </a:r>
          </a:p>
        </p:txBody>
      </p:sp>
    </p:spTree>
    <p:extLst>
      <p:ext uri="{BB962C8B-B14F-4D97-AF65-F5344CB8AC3E}">
        <p14:creationId xmlns:p14="http://schemas.microsoft.com/office/powerpoint/2010/main" val="24119212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rduino Uno Rev3">
            <a:extLst>
              <a:ext uri="{FF2B5EF4-FFF2-40B4-BE49-F238E27FC236}">
                <a16:creationId xmlns:a16="http://schemas.microsoft.com/office/drawing/2014/main" id="{ABD191E3-884C-40FB-A09B-8CA32B9389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660" y="1869743"/>
            <a:ext cx="3231848" cy="2424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rduino Leonardo with Headers">
            <a:extLst>
              <a:ext uri="{FF2B5EF4-FFF2-40B4-BE49-F238E27FC236}">
                <a16:creationId xmlns:a16="http://schemas.microsoft.com/office/drawing/2014/main" id="{F3EBAC9D-BD44-C9AE-A2E0-C4859144DC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4001" y="1924334"/>
            <a:ext cx="3159085" cy="2370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8E953A0-2E14-B889-F500-0350EDC90AD0}"/>
              </a:ext>
            </a:extLst>
          </p:cNvPr>
          <p:cNvSpPr txBox="1"/>
          <p:nvPr/>
        </p:nvSpPr>
        <p:spPr>
          <a:xfrm>
            <a:off x="1454932" y="1607326"/>
            <a:ext cx="2617076" cy="461665"/>
          </a:xfrm>
          <a:prstGeom prst="rect">
            <a:avLst/>
          </a:prstGeom>
          <a:noFill/>
        </p:spPr>
        <p:txBody>
          <a:bodyPr wrap="square" tIns="45720" bIns="45720" rtlCol="0">
            <a:spAutoFit/>
          </a:bodyPr>
          <a:lstStyle/>
          <a:p>
            <a:pPr algn="ctr"/>
            <a:r>
              <a:rPr lang="en-US" sz="2400" dirty="0">
                <a:latin typeface="Bebas Neue" panose="020B0606020202050201" pitchFamily="34" charset="0"/>
                <a:cs typeface="Segoe UI Light" panose="020B0502040204020203" pitchFamily="34" charset="0"/>
              </a:rPr>
              <a:t>Arduino Uno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E982F9-C46A-0EF8-88B9-00DA074B0B0C}"/>
              </a:ext>
            </a:extLst>
          </p:cNvPr>
          <p:cNvSpPr txBox="1"/>
          <p:nvPr/>
        </p:nvSpPr>
        <p:spPr>
          <a:xfrm>
            <a:off x="4729655" y="1607326"/>
            <a:ext cx="2617076" cy="461665"/>
          </a:xfrm>
          <a:prstGeom prst="rect">
            <a:avLst/>
          </a:prstGeom>
          <a:noFill/>
        </p:spPr>
        <p:txBody>
          <a:bodyPr wrap="square" tIns="45720" bIns="45720" rtlCol="0">
            <a:spAutoFit/>
          </a:bodyPr>
          <a:lstStyle/>
          <a:p>
            <a:pPr algn="ctr"/>
            <a:r>
              <a:rPr lang="en-US" sz="2400" dirty="0">
                <a:latin typeface="Bebas Neue" panose="020B0606020202050201" pitchFamily="34" charset="0"/>
                <a:cs typeface="Segoe UI Light" panose="020B0502040204020203" pitchFamily="34" charset="0"/>
              </a:rPr>
              <a:t>Arduino Leonardo</a:t>
            </a:r>
          </a:p>
        </p:txBody>
      </p:sp>
    </p:spTree>
    <p:extLst>
      <p:ext uri="{BB962C8B-B14F-4D97-AF65-F5344CB8AC3E}">
        <p14:creationId xmlns:p14="http://schemas.microsoft.com/office/powerpoint/2010/main" val="28530823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E43E5B9-8C4A-2D69-5FE7-5A81191136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2399" y="-134679"/>
            <a:ext cx="9166050" cy="633339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95EB102-3D58-1EF9-B78D-45EC2C495E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3159" y="6110177"/>
            <a:ext cx="10368841" cy="1457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7718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E43E5B9-8C4A-2D69-5FE7-5A81191136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3542" y="319008"/>
            <a:ext cx="9166050" cy="6333393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4D5AC197-DC9A-A52E-9008-41B22EE80AEF}"/>
              </a:ext>
            </a:extLst>
          </p:cNvPr>
          <p:cNvGrpSpPr/>
          <p:nvPr/>
        </p:nvGrpSpPr>
        <p:grpSpPr>
          <a:xfrm>
            <a:off x="1385317" y="1363048"/>
            <a:ext cx="2791053" cy="1119969"/>
            <a:chOff x="1420758" y="786842"/>
            <a:chExt cx="2791053" cy="1119969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6E603CB-027A-B790-BF0E-26AC818A72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99" t="9968" r="93403" b="63775"/>
            <a:stretch/>
          </p:blipFill>
          <p:spPr>
            <a:xfrm>
              <a:off x="1420758" y="786842"/>
              <a:ext cx="1112401" cy="673396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DADC187-DF6D-4C90-07E1-7FD6A2D309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99" t="44031" r="93403" b="46853"/>
            <a:stretch/>
          </p:blipFill>
          <p:spPr>
            <a:xfrm>
              <a:off x="1420758" y="1268851"/>
              <a:ext cx="1112953" cy="233916"/>
            </a:xfrm>
            <a:prstGeom prst="rect">
              <a:avLst/>
            </a:prstGeom>
          </p:spPr>
        </p:pic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14C170A5-8349-069C-712C-B7424A2932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7111" t="22128" r="67713" b="69861"/>
            <a:stretch/>
          </p:blipFill>
          <p:spPr>
            <a:xfrm>
              <a:off x="1442022" y="1502773"/>
              <a:ext cx="2769789" cy="20556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C2442CB-6823-50B4-0ECC-5C5FF0B4DF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7111" t="33178" r="67713" b="58811"/>
            <a:stretch/>
          </p:blipFill>
          <p:spPr>
            <a:xfrm>
              <a:off x="1434933" y="1701251"/>
              <a:ext cx="2769789" cy="205560"/>
            </a:xfrm>
            <a:prstGeom prst="rect">
              <a:avLst/>
            </a:prstGeom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AFAB4F7F-6CCE-FFA9-F6C0-C951F2D107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0758" y="447680"/>
            <a:ext cx="2196665" cy="857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5532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E43E5B9-8C4A-2D69-5FE7-5A81191136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3542" y="319008"/>
            <a:ext cx="9166050" cy="6333393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4D5AC197-DC9A-A52E-9008-41B22EE80AEF}"/>
              </a:ext>
            </a:extLst>
          </p:cNvPr>
          <p:cNvGrpSpPr/>
          <p:nvPr/>
        </p:nvGrpSpPr>
        <p:grpSpPr>
          <a:xfrm>
            <a:off x="1385317" y="1363048"/>
            <a:ext cx="2791053" cy="1119969"/>
            <a:chOff x="1420758" y="786842"/>
            <a:chExt cx="2791053" cy="1119969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6E603CB-027A-B790-BF0E-26AC818A72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99" t="9968" r="93403" b="63775"/>
            <a:stretch/>
          </p:blipFill>
          <p:spPr>
            <a:xfrm>
              <a:off x="1420758" y="786842"/>
              <a:ext cx="1112401" cy="673396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DADC187-DF6D-4C90-07E1-7FD6A2D309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99" t="44031" r="93403" b="46853"/>
            <a:stretch/>
          </p:blipFill>
          <p:spPr>
            <a:xfrm>
              <a:off x="1420758" y="1268851"/>
              <a:ext cx="1112953" cy="233916"/>
            </a:xfrm>
            <a:prstGeom prst="rect">
              <a:avLst/>
            </a:prstGeom>
          </p:spPr>
        </p:pic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14C170A5-8349-069C-712C-B7424A2932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7111" t="22128" r="67713" b="69861"/>
            <a:stretch/>
          </p:blipFill>
          <p:spPr>
            <a:xfrm>
              <a:off x="1442022" y="1502773"/>
              <a:ext cx="2769789" cy="20556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C2442CB-6823-50B4-0ECC-5C5FF0B4DF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7111" t="33178" r="67713" b="58811"/>
            <a:stretch/>
          </p:blipFill>
          <p:spPr>
            <a:xfrm>
              <a:off x="1434933" y="1701251"/>
              <a:ext cx="2769789" cy="205560"/>
            </a:xfrm>
            <a:prstGeom prst="rect">
              <a:avLst/>
            </a:prstGeom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AFAB4F7F-6CCE-FFA9-F6C0-C951F2D107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0758" y="447680"/>
            <a:ext cx="2196665" cy="857359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75DB7981-334E-3A12-8B6E-5312B822A344}"/>
              </a:ext>
            </a:extLst>
          </p:cNvPr>
          <p:cNvGrpSpPr/>
          <p:nvPr/>
        </p:nvGrpSpPr>
        <p:grpSpPr>
          <a:xfrm>
            <a:off x="2211572" y="42530"/>
            <a:ext cx="9633098" cy="6677247"/>
            <a:chOff x="2211572" y="42530"/>
            <a:chExt cx="9633098" cy="6677247"/>
          </a:xfrm>
          <a:solidFill>
            <a:schemeClr val="bg1">
              <a:alpha val="85000"/>
            </a:schemeClr>
          </a:solidFill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FECCBE6A-6846-4179-3C1A-B3445A0817DE}"/>
                </a:ext>
              </a:extLst>
            </p:cNvPr>
            <p:cNvSpPr/>
            <p:nvPr/>
          </p:nvSpPr>
          <p:spPr>
            <a:xfrm>
              <a:off x="2842437" y="42530"/>
              <a:ext cx="9002233" cy="6025117"/>
            </a:xfrm>
            <a:custGeom>
              <a:avLst/>
              <a:gdLst>
                <a:gd name="connsiteX0" fmla="*/ 2126512 w 9002233"/>
                <a:gd name="connsiteY0" fmla="*/ 5805377 h 6025117"/>
                <a:gd name="connsiteX1" fmla="*/ 2126512 w 9002233"/>
                <a:gd name="connsiteY1" fmla="*/ 5536019 h 6025117"/>
                <a:gd name="connsiteX2" fmla="*/ 2225749 w 9002233"/>
                <a:gd name="connsiteY2" fmla="*/ 5528930 h 6025117"/>
                <a:gd name="connsiteX3" fmla="*/ 2303721 w 9002233"/>
                <a:gd name="connsiteY3" fmla="*/ 5500577 h 6025117"/>
                <a:gd name="connsiteX4" fmla="*/ 2296633 w 9002233"/>
                <a:gd name="connsiteY4" fmla="*/ 4210493 h 6025117"/>
                <a:gd name="connsiteX5" fmla="*/ 2239926 w 9002233"/>
                <a:gd name="connsiteY5" fmla="*/ 4160875 h 6025117"/>
                <a:gd name="connsiteX6" fmla="*/ 368596 w 9002233"/>
                <a:gd name="connsiteY6" fmla="*/ 4153786 h 6025117"/>
                <a:gd name="connsiteX7" fmla="*/ 0 w 9002233"/>
                <a:gd name="connsiteY7" fmla="*/ 2906233 h 6025117"/>
                <a:gd name="connsiteX8" fmla="*/ 701749 w 9002233"/>
                <a:gd name="connsiteY8" fmla="*/ 2445489 h 6025117"/>
                <a:gd name="connsiteX9" fmla="*/ 1609061 w 9002233"/>
                <a:gd name="connsiteY9" fmla="*/ 2034363 h 6025117"/>
                <a:gd name="connsiteX10" fmla="*/ 1687033 w 9002233"/>
                <a:gd name="connsiteY10" fmla="*/ 333154 h 6025117"/>
                <a:gd name="connsiteX11" fmla="*/ 5351721 w 9002233"/>
                <a:gd name="connsiteY11" fmla="*/ 0 h 6025117"/>
                <a:gd name="connsiteX12" fmla="*/ 7683796 w 9002233"/>
                <a:gd name="connsiteY12" fmla="*/ 800986 h 6025117"/>
                <a:gd name="connsiteX13" fmla="*/ 9002233 w 9002233"/>
                <a:gd name="connsiteY13" fmla="*/ 2013098 h 6025117"/>
                <a:gd name="connsiteX14" fmla="*/ 8966791 w 9002233"/>
                <a:gd name="connsiteY14" fmla="*/ 2679405 h 6025117"/>
                <a:gd name="connsiteX15" fmla="*/ 8314661 w 9002233"/>
                <a:gd name="connsiteY15" fmla="*/ 2466754 h 6025117"/>
                <a:gd name="connsiteX16" fmla="*/ 7648354 w 9002233"/>
                <a:gd name="connsiteY16" fmla="*/ 2622698 h 6025117"/>
                <a:gd name="connsiteX17" fmla="*/ 6896986 w 9002233"/>
                <a:gd name="connsiteY17" fmla="*/ 2679405 h 6025117"/>
                <a:gd name="connsiteX18" fmla="*/ 6641805 w 9002233"/>
                <a:gd name="connsiteY18" fmla="*/ 2743200 h 6025117"/>
                <a:gd name="connsiteX19" fmla="*/ 5578549 w 9002233"/>
                <a:gd name="connsiteY19" fmla="*/ 2757377 h 6025117"/>
                <a:gd name="connsiteX20" fmla="*/ 5493489 w 9002233"/>
                <a:gd name="connsiteY20" fmla="*/ 2764465 h 6025117"/>
                <a:gd name="connsiteX21" fmla="*/ 5472223 w 9002233"/>
                <a:gd name="connsiteY21" fmla="*/ 2856614 h 6025117"/>
                <a:gd name="connsiteX22" fmla="*/ 5479312 w 9002233"/>
                <a:gd name="connsiteY22" fmla="*/ 5528930 h 6025117"/>
                <a:gd name="connsiteX23" fmla="*/ 4926419 w 9002233"/>
                <a:gd name="connsiteY23" fmla="*/ 5521842 h 6025117"/>
                <a:gd name="connsiteX24" fmla="*/ 4245935 w 9002233"/>
                <a:gd name="connsiteY24" fmla="*/ 6025117 h 6025117"/>
                <a:gd name="connsiteX25" fmla="*/ 2197396 w 9002233"/>
                <a:gd name="connsiteY25" fmla="*/ 5925879 h 6025117"/>
                <a:gd name="connsiteX26" fmla="*/ 2126512 w 9002233"/>
                <a:gd name="connsiteY26" fmla="*/ 5805377 h 6025117"/>
                <a:gd name="connsiteX0" fmla="*/ 2126512 w 9002233"/>
                <a:gd name="connsiteY0" fmla="*/ 5805377 h 6025117"/>
                <a:gd name="connsiteX1" fmla="*/ 2126512 w 9002233"/>
                <a:gd name="connsiteY1" fmla="*/ 5536019 h 6025117"/>
                <a:gd name="connsiteX2" fmla="*/ 2225749 w 9002233"/>
                <a:gd name="connsiteY2" fmla="*/ 5528930 h 6025117"/>
                <a:gd name="connsiteX3" fmla="*/ 2303721 w 9002233"/>
                <a:gd name="connsiteY3" fmla="*/ 5500577 h 6025117"/>
                <a:gd name="connsiteX4" fmla="*/ 2296633 w 9002233"/>
                <a:gd name="connsiteY4" fmla="*/ 4210493 h 6025117"/>
                <a:gd name="connsiteX5" fmla="*/ 2239926 w 9002233"/>
                <a:gd name="connsiteY5" fmla="*/ 4160875 h 6025117"/>
                <a:gd name="connsiteX6" fmla="*/ 368596 w 9002233"/>
                <a:gd name="connsiteY6" fmla="*/ 4153786 h 6025117"/>
                <a:gd name="connsiteX7" fmla="*/ 0 w 9002233"/>
                <a:gd name="connsiteY7" fmla="*/ 2906233 h 6025117"/>
                <a:gd name="connsiteX8" fmla="*/ 701749 w 9002233"/>
                <a:gd name="connsiteY8" fmla="*/ 2445489 h 6025117"/>
                <a:gd name="connsiteX9" fmla="*/ 1609061 w 9002233"/>
                <a:gd name="connsiteY9" fmla="*/ 2034363 h 6025117"/>
                <a:gd name="connsiteX10" fmla="*/ 1687033 w 9002233"/>
                <a:gd name="connsiteY10" fmla="*/ 333154 h 6025117"/>
                <a:gd name="connsiteX11" fmla="*/ 5351721 w 9002233"/>
                <a:gd name="connsiteY11" fmla="*/ 0 h 6025117"/>
                <a:gd name="connsiteX12" fmla="*/ 7683796 w 9002233"/>
                <a:gd name="connsiteY12" fmla="*/ 800986 h 6025117"/>
                <a:gd name="connsiteX13" fmla="*/ 9002233 w 9002233"/>
                <a:gd name="connsiteY13" fmla="*/ 2013098 h 6025117"/>
                <a:gd name="connsiteX14" fmla="*/ 8966791 w 9002233"/>
                <a:gd name="connsiteY14" fmla="*/ 2679405 h 6025117"/>
                <a:gd name="connsiteX15" fmla="*/ 8314661 w 9002233"/>
                <a:gd name="connsiteY15" fmla="*/ 2466754 h 6025117"/>
                <a:gd name="connsiteX16" fmla="*/ 7648354 w 9002233"/>
                <a:gd name="connsiteY16" fmla="*/ 2622698 h 6025117"/>
                <a:gd name="connsiteX17" fmla="*/ 6896986 w 9002233"/>
                <a:gd name="connsiteY17" fmla="*/ 2679405 h 6025117"/>
                <a:gd name="connsiteX18" fmla="*/ 6641805 w 9002233"/>
                <a:gd name="connsiteY18" fmla="*/ 2743200 h 6025117"/>
                <a:gd name="connsiteX19" fmla="*/ 5578549 w 9002233"/>
                <a:gd name="connsiteY19" fmla="*/ 2757377 h 6025117"/>
                <a:gd name="connsiteX20" fmla="*/ 5493489 w 9002233"/>
                <a:gd name="connsiteY20" fmla="*/ 2764465 h 6025117"/>
                <a:gd name="connsiteX21" fmla="*/ 5472223 w 9002233"/>
                <a:gd name="connsiteY21" fmla="*/ 2856614 h 6025117"/>
                <a:gd name="connsiteX22" fmla="*/ 5479312 w 9002233"/>
                <a:gd name="connsiteY22" fmla="*/ 5528930 h 6025117"/>
                <a:gd name="connsiteX23" fmla="*/ 4926419 w 9002233"/>
                <a:gd name="connsiteY23" fmla="*/ 5521842 h 6025117"/>
                <a:gd name="connsiteX24" fmla="*/ 4543647 w 9002233"/>
                <a:gd name="connsiteY24" fmla="*/ 5819554 h 6025117"/>
                <a:gd name="connsiteX25" fmla="*/ 4245935 w 9002233"/>
                <a:gd name="connsiteY25" fmla="*/ 6025117 h 6025117"/>
                <a:gd name="connsiteX26" fmla="*/ 2197396 w 9002233"/>
                <a:gd name="connsiteY26" fmla="*/ 5925879 h 6025117"/>
                <a:gd name="connsiteX27" fmla="*/ 2126512 w 9002233"/>
                <a:gd name="connsiteY27" fmla="*/ 5805377 h 6025117"/>
                <a:gd name="connsiteX0" fmla="*/ 2126512 w 9002233"/>
                <a:gd name="connsiteY0" fmla="*/ 5805377 h 6025117"/>
                <a:gd name="connsiteX1" fmla="*/ 2126512 w 9002233"/>
                <a:gd name="connsiteY1" fmla="*/ 5536019 h 6025117"/>
                <a:gd name="connsiteX2" fmla="*/ 2225749 w 9002233"/>
                <a:gd name="connsiteY2" fmla="*/ 5528930 h 6025117"/>
                <a:gd name="connsiteX3" fmla="*/ 2303721 w 9002233"/>
                <a:gd name="connsiteY3" fmla="*/ 5500577 h 6025117"/>
                <a:gd name="connsiteX4" fmla="*/ 2296633 w 9002233"/>
                <a:gd name="connsiteY4" fmla="*/ 4210493 h 6025117"/>
                <a:gd name="connsiteX5" fmla="*/ 2239926 w 9002233"/>
                <a:gd name="connsiteY5" fmla="*/ 4160875 h 6025117"/>
                <a:gd name="connsiteX6" fmla="*/ 368596 w 9002233"/>
                <a:gd name="connsiteY6" fmla="*/ 4153786 h 6025117"/>
                <a:gd name="connsiteX7" fmla="*/ 0 w 9002233"/>
                <a:gd name="connsiteY7" fmla="*/ 2906233 h 6025117"/>
                <a:gd name="connsiteX8" fmla="*/ 701749 w 9002233"/>
                <a:gd name="connsiteY8" fmla="*/ 2445489 h 6025117"/>
                <a:gd name="connsiteX9" fmla="*/ 1609061 w 9002233"/>
                <a:gd name="connsiteY9" fmla="*/ 2034363 h 6025117"/>
                <a:gd name="connsiteX10" fmla="*/ 1687033 w 9002233"/>
                <a:gd name="connsiteY10" fmla="*/ 333154 h 6025117"/>
                <a:gd name="connsiteX11" fmla="*/ 5351721 w 9002233"/>
                <a:gd name="connsiteY11" fmla="*/ 0 h 6025117"/>
                <a:gd name="connsiteX12" fmla="*/ 7683796 w 9002233"/>
                <a:gd name="connsiteY12" fmla="*/ 800986 h 6025117"/>
                <a:gd name="connsiteX13" fmla="*/ 9002233 w 9002233"/>
                <a:gd name="connsiteY13" fmla="*/ 2013098 h 6025117"/>
                <a:gd name="connsiteX14" fmla="*/ 8966791 w 9002233"/>
                <a:gd name="connsiteY14" fmla="*/ 2679405 h 6025117"/>
                <a:gd name="connsiteX15" fmla="*/ 8314661 w 9002233"/>
                <a:gd name="connsiteY15" fmla="*/ 2466754 h 6025117"/>
                <a:gd name="connsiteX16" fmla="*/ 7648354 w 9002233"/>
                <a:gd name="connsiteY16" fmla="*/ 2622698 h 6025117"/>
                <a:gd name="connsiteX17" fmla="*/ 6896986 w 9002233"/>
                <a:gd name="connsiteY17" fmla="*/ 2679405 h 6025117"/>
                <a:gd name="connsiteX18" fmla="*/ 6641805 w 9002233"/>
                <a:gd name="connsiteY18" fmla="*/ 2743200 h 6025117"/>
                <a:gd name="connsiteX19" fmla="*/ 5578549 w 9002233"/>
                <a:gd name="connsiteY19" fmla="*/ 2757377 h 6025117"/>
                <a:gd name="connsiteX20" fmla="*/ 5493489 w 9002233"/>
                <a:gd name="connsiteY20" fmla="*/ 2764465 h 6025117"/>
                <a:gd name="connsiteX21" fmla="*/ 5472223 w 9002233"/>
                <a:gd name="connsiteY21" fmla="*/ 2856614 h 6025117"/>
                <a:gd name="connsiteX22" fmla="*/ 5479312 w 9002233"/>
                <a:gd name="connsiteY22" fmla="*/ 5528930 h 6025117"/>
                <a:gd name="connsiteX23" fmla="*/ 4926419 w 9002233"/>
                <a:gd name="connsiteY23" fmla="*/ 5521842 h 6025117"/>
                <a:gd name="connsiteX24" fmla="*/ 4727945 w 9002233"/>
                <a:gd name="connsiteY24" fmla="*/ 5918791 h 6025117"/>
                <a:gd name="connsiteX25" fmla="*/ 4245935 w 9002233"/>
                <a:gd name="connsiteY25" fmla="*/ 6025117 h 6025117"/>
                <a:gd name="connsiteX26" fmla="*/ 2197396 w 9002233"/>
                <a:gd name="connsiteY26" fmla="*/ 5925879 h 6025117"/>
                <a:gd name="connsiteX27" fmla="*/ 2126512 w 9002233"/>
                <a:gd name="connsiteY27" fmla="*/ 5805377 h 6025117"/>
                <a:gd name="connsiteX0" fmla="*/ 2126512 w 9002233"/>
                <a:gd name="connsiteY0" fmla="*/ 5805377 h 6025117"/>
                <a:gd name="connsiteX1" fmla="*/ 2126512 w 9002233"/>
                <a:gd name="connsiteY1" fmla="*/ 5536019 h 6025117"/>
                <a:gd name="connsiteX2" fmla="*/ 2225749 w 9002233"/>
                <a:gd name="connsiteY2" fmla="*/ 5528930 h 6025117"/>
                <a:gd name="connsiteX3" fmla="*/ 2303721 w 9002233"/>
                <a:gd name="connsiteY3" fmla="*/ 5500577 h 6025117"/>
                <a:gd name="connsiteX4" fmla="*/ 2303721 w 9002233"/>
                <a:gd name="connsiteY4" fmla="*/ 4401879 h 6025117"/>
                <a:gd name="connsiteX5" fmla="*/ 2239926 w 9002233"/>
                <a:gd name="connsiteY5" fmla="*/ 4160875 h 6025117"/>
                <a:gd name="connsiteX6" fmla="*/ 368596 w 9002233"/>
                <a:gd name="connsiteY6" fmla="*/ 4153786 h 6025117"/>
                <a:gd name="connsiteX7" fmla="*/ 0 w 9002233"/>
                <a:gd name="connsiteY7" fmla="*/ 2906233 h 6025117"/>
                <a:gd name="connsiteX8" fmla="*/ 701749 w 9002233"/>
                <a:gd name="connsiteY8" fmla="*/ 2445489 h 6025117"/>
                <a:gd name="connsiteX9" fmla="*/ 1609061 w 9002233"/>
                <a:gd name="connsiteY9" fmla="*/ 2034363 h 6025117"/>
                <a:gd name="connsiteX10" fmla="*/ 1687033 w 9002233"/>
                <a:gd name="connsiteY10" fmla="*/ 333154 h 6025117"/>
                <a:gd name="connsiteX11" fmla="*/ 5351721 w 9002233"/>
                <a:gd name="connsiteY11" fmla="*/ 0 h 6025117"/>
                <a:gd name="connsiteX12" fmla="*/ 7683796 w 9002233"/>
                <a:gd name="connsiteY12" fmla="*/ 800986 h 6025117"/>
                <a:gd name="connsiteX13" fmla="*/ 9002233 w 9002233"/>
                <a:gd name="connsiteY13" fmla="*/ 2013098 h 6025117"/>
                <a:gd name="connsiteX14" fmla="*/ 8966791 w 9002233"/>
                <a:gd name="connsiteY14" fmla="*/ 2679405 h 6025117"/>
                <a:gd name="connsiteX15" fmla="*/ 8314661 w 9002233"/>
                <a:gd name="connsiteY15" fmla="*/ 2466754 h 6025117"/>
                <a:gd name="connsiteX16" fmla="*/ 7648354 w 9002233"/>
                <a:gd name="connsiteY16" fmla="*/ 2622698 h 6025117"/>
                <a:gd name="connsiteX17" fmla="*/ 6896986 w 9002233"/>
                <a:gd name="connsiteY17" fmla="*/ 2679405 h 6025117"/>
                <a:gd name="connsiteX18" fmla="*/ 6641805 w 9002233"/>
                <a:gd name="connsiteY18" fmla="*/ 2743200 h 6025117"/>
                <a:gd name="connsiteX19" fmla="*/ 5578549 w 9002233"/>
                <a:gd name="connsiteY19" fmla="*/ 2757377 h 6025117"/>
                <a:gd name="connsiteX20" fmla="*/ 5493489 w 9002233"/>
                <a:gd name="connsiteY20" fmla="*/ 2764465 h 6025117"/>
                <a:gd name="connsiteX21" fmla="*/ 5472223 w 9002233"/>
                <a:gd name="connsiteY21" fmla="*/ 2856614 h 6025117"/>
                <a:gd name="connsiteX22" fmla="*/ 5479312 w 9002233"/>
                <a:gd name="connsiteY22" fmla="*/ 5528930 h 6025117"/>
                <a:gd name="connsiteX23" fmla="*/ 4926419 w 9002233"/>
                <a:gd name="connsiteY23" fmla="*/ 5521842 h 6025117"/>
                <a:gd name="connsiteX24" fmla="*/ 4727945 w 9002233"/>
                <a:gd name="connsiteY24" fmla="*/ 5918791 h 6025117"/>
                <a:gd name="connsiteX25" fmla="*/ 4245935 w 9002233"/>
                <a:gd name="connsiteY25" fmla="*/ 6025117 h 6025117"/>
                <a:gd name="connsiteX26" fmla="*/ 2197396 w 9002233"/>
                <a:gd name="connsiteY26" fmla="*/ 5925879 h 6025117"/>
                <a:gd name="connsiteX27" fmla="*/ 2126512 w 9002233"/>
                <a:gd name="connsiteY27" fmla="*/ 5805377 h 6025117"/>
                <a:gd name="connsiteX0" fmla="*/ 2126512 w 9002233"/>
                <a:gd name="connsiteY0" fmla="*/ 5805377 h 6025117"/>
                <a:gd name="connsiteX1" fmla="*/ 2126512 w 9002233"/>
                <a:gd name="connsiteY1" fmla="*/ 5536019 h 6025117"/>
                <a:gd name="connsiteX2" fmla="*/ 2225749 w 9002233"/>
                <a:gd name="connsiteY2" fmla="*/ 5528930 h 6025117"/>
                <a:gd name="connsiteX3" fmla="*/ 2303721 w 9002233"/>
                <a:gd name="connsiteY3" fmla="*/ 5500577 h 6025117"/>
                <a:gd name="connsiteX4" fmla="*/ 2303721 w 9002233"/>
                <a:gd name="connsiteY4" fmla="*/ 4401879 h 6025117"/>
                <a:gd name="connsiteX5" fmla="*/ 2225749 w 9002233"/>
                <a:gd name="connsiteY5" fmla="*/ 4316819 h 6025117"/>
                <a:gd name="connsiteX6" fmla="*/ 368596 w 9002233"/>
                <a:gd name="connsiteY6" fmla="*/ 4153786 h 6025117"/>
                <a:gd name="connsiteX7" fmla="*/ 0 w 9002233"/>
                <a:gd name="connsiteY7" fmla="*/ 2906233 h 6025117"/>
                <a:gd name="connsiteX8" fmla="*/ 701749 w 9002233"/>
                <a:gd name="connsiteY8" fmla="*/ 2445489 h 6025117"/>
                <a:gd name="connsiteX9" fmla="*/ 1609061 w 9002233"/>
                <a:gd name="connsiteY9" fmla="*/ 2034363 h 6025117"/>
                <a:gd name="connsiteX10" fmla="*/ 1687033 w 9002233"/>
                <a:gd name="connsiteY10" fmla="*/ 333154 h 6025117"/>
                <a:gd name="connsiteX11" fmla="*/ 5351721 w 9002233"/>
                <a:gd name="connsiteY11" fmla="*/ 0 h 6025117"/>
                <a:gd name="connsiteX12" fmla="*/ 7683796 w 9002233"/>
                <a:gd name="connsiteY12" fmla="*/ 800986 h 6025117"/>
                <a:gd name="connsiteX13" fmla="*/ 9002233 w 9002233"/>
                <a:gd name="connsiteY13" fmla="*/ 2013098 h 6025117"/>
                <a:gd name="connsiteX14" fmla="*/ 8966791 w 9002233"/>
                <a:gd name="connsiteY14" fmla="*/ 2679405 h 6025117"/>
                <a:gd name="connsiteX15" fmla="*/ 8314661 w 9002233"/>
                <a:gd name="connsiteY15" fmla="*/ 2466754 h 6025117"/>
                <a:gd name="connsiteX16" fmla="*/ 7648354 w 9002233"/>
                <a:gd name="connsiteY16" fmla="*/ 2622698 h 6025117"/>
                <a:gd name="connsiteX17" fmla="*/ 6896986 w 9002233"/>
                <a:gd name="connsiteY17" fmla="*/ 2679405 h 6025117"/>
                <a:gd name="connsiteX18" fmla="*/ 6641805 w 9002233"/>
                <a:gd name="connsiteY18" fmla="*/ 2743200 h 6025117"/>
                <a:gd name="connsiteX19" fmla="*/ 5578549 w 9002233"/>
                <a:gd name="connsiteY19" fmla="*/ 2757377 h 6025117"/>
                <a:gd name="connsiteX20" fmla="*/ 5493489 w 9002233"/>
                <a:gd name="connsiteY20" fmla="*/ 2764465 h 6025117"/>
                <a:gd name="connsiteX21" fmla="*/ 5472223 w 9002233"/>
                <a:gd name="connsiteY21" fmla="*/ 2856614 h 6025117"/>
                <a:gd name="connsiteX22" fmla="*/ 5479312 w 9002233"/>
                <a:gd name="connsiteY22" fmla="*/ 5528930 h 6025117"/>
                <a:gd name="connsiteX23" fmla="*/ 4926419 w 9002233"/>
                <a:gd name="connsiteY23" fmla="*/ 5521842 h 6025117"/>
                <a:gd name="connsiteX24" fmla="*/ 4727945 w 9002233"/>
                <a:gd name="connsiteY24" fmla="*/ 5918791 h 6025117"/>
                <a:gd name="connsiteX25" fmla="*/ 4245935 w 9002233"/>
                <a:gd name="connsiteY25" fmla="*/ 6025117 h 6025117"/>
                <a:gd name="connsiteX26" fmla="*/ 2197396 w 9002233"/>
                <a:gd name="connsiteY26" fmla="*/ 5925879 h 6025117"/>
                <a:gd name="connsiteX27" fmla="*/ 2126512 w 9002233"/>
                <a:gd name="connsiteY27" fmla="*/ 5805377 h 6025117"/>
                <a:gd name="connsiteX0" fmla="*/ 2126512 w 9002233"/>
                <a:gd name="connsiteY0" fmla="*/ 5805377 h 6025117"/>
                <a:gd name="connsiteX1" fmla="*/ 2126512 w 9002233"/>
                <a:gd name="connsiteY1" fmla="*/ 5536019 h 6025117"/>
                <a:gd name="connsiteX2" fmla="*/ 2225749 w 9002233"/>
                <a:gd name="connsiteY2" fmla="*/ 5528930 h 6025117"/>
                <a:gd name="connsiteX3" fmla="*/ 2303721 w 9002233"/>
                <a:gd name="connsiteY3" fmla="*/ 5500577 h 6025117"/>
                <a:gd name="connsiteX4" fmla="*/ 2303721 w 9002233"/>
                <a:gd name="connsiteY4" fmla="*/ 4401879 h 6025117"/>
                <a:gd name="connsiteX5" fmla="*/ 2225749 w 9002233"/>
                <a:gd name="connsiteY5" fmla="*/ 4316819 h 6025117"/>
                <a:gd name="connsiteX6" fmla="*/ 404038 w 9002233"/>
                <a:gd name="connsiteY6" fmla="*/ 4316819 h 6025117"/>
                <a:gd name="connsiteX7" fmla="*/ 0 w 9002233"/>
                <a:gd name="connsiteY7" fmla="*/ 2906233 h 6025117"/>
                <a:gd name="connsiteX8" fmla="*/ 701749 w 9002233"/>
                <a:gd name="connsiteY8" fmla="*/ 2445489 h 6025117"/>
                <a:gd name="connsiteX9" fmla="*/ 1609061 w 9002233"/>
                <a:gd name="connsiteY9" fmla="*/ 2034363 h 6025117"/>
                <a:gd name="connsiteX10" fmla="*/ 1687033 w 9002233"/>
                <a:gd name="connsiteY10" fmla="*/ 333154 h 6025117"/>
                <a:gd name="connsiteX11" fmla="*/ 5351721 w 9002233"/>
                <a:gd name="connsiteY11" fmla="*/ 0 h 6025117"/>
                <a:gd name="connsiteX12" fmla="*/ 7683796 w 9002233"/>
                <a:gd name="connsiteY12" fmla="*/ 800986 h 6025117"/>
                <a:gd name="connsiteX13" fmla="*/ 9002233 w 9002233"/>
                <a:gd name="connsiteY13" fmla="*/ 2013098 h 6025117"/>
                <a:gd name="connsiteX14" fmla="*/ 8966791 w 9002233"/>
                <a:gd name="connsiteY14" fmla="*/ 2679405 h 6025117"/>
                <a:gd name="connsiteX15" fmla="*/ 8314661 w 9002233"/>
                <a:gd name="connsiteY15" fmla="*/ 2466754 h 6025117"/>
                <a:gd name="connsiteX16" fmla="*/ 7648354 w 9002233"/>
                <a:gd name="connsiteY16" fmla="*/ 2622698 h 6025117"/>
                <a:gd name="connsiteX17" fmla="*/ 6896986 w 9002233"/>
                <a:gd name="connsiteY17" fmla="*/ 2679405 h 6025117"/>
                <a:gd name="connsiteX18" fmla="*/ 6641805 w 9002233"/>
                <a:gd name="connsiteY18" fmla="*/ 2743200 h 6025117"/>
                <a:gd name="connsiteX19" fmla="*/ 5578549 w 9002233"/>
                <a:gd name="connsiteY19" fmla="*/ 2757377 h 6025117"/>
                <a:gd name="connsiteX20" fmla="*/ 5493489 w 9002233"/>
                <a:gd name="connsiteY20" fmla="*/ 2764465 h 6025117"/>
                <a:gd name="connsiteX21" fmla="*/ 5472223 w 9002233"/>
                <a:gd name="connsiteY21" fmla="*/ 2856614 h 6025117"/>
                <a:gd name="connsiteX22" fmla="*/ 5479312 w 9002233"/>
                <a:gd name="connsiteY22" fmla="*/ 5528930 h 6025117"/>
                <a:gd name="connsiteX23" fmla="*/ 4926419 w 9002233"/>
                <a:gd name="connsiteY23" fmla="*/ 5521842 h 6025117"/>
                <a:gd name="connsiteX24" fmla="*/ 4727945 w 9002233"/>
                <a:gd name="connsiteY24" fmla="*/ 5918791 h 6025117"/>
                <a:gd name="connsiteX25" fmla="*/ 4245935 w 9002233"/>
                <a:gd name="connsiteY25" fmla="*/ 6025117 h 6025117"/>
                <a:gd name="connsiteX26" fmla="*/ 2197396 w 9002233"/>
                <a:gd name="connsiteY26" fmla="*/ 5925879 h 6025117"/>
                <a:gd name="connsiteX27" fmla="*/ 2126512 w 9002233"/>
                <a:gd name="connsiteY27" fmla="*/ 5805377 h 6025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9002233" h="6025117">
                  <a:moveTo>
                    <a:pt x="2126512" y="5805377"/>
                  </a:moveTo>
                  <a:lnTo>
                    <a:pt x="2126512" y="5536019"/>
                  </a:lnTo>
                  <a:lnTo>
                    <a:pt x="2225749" y="5528930"/>
                  </a:lnTo>
                  <a:lnTo>
                    <a:pt x="2303721" y="5500577"/>
                  </a:lnTo>
                  <a:cubicBezTo>
                    <a:pt x="2301358" y="5070549"/>
                    <a:pt x="2306084" y="4831907"/>
                    <a:pt x="2303721" y="4401879"/>
                  </a:cubicBezTo>
                  <a:lnTo>
                    <a:pt x="2225749" y="4316819"/>
                  </a:lnTo>
                  <a:lnTo>
                    <a:pt x="404038" y="4316819"/>
                  </a:lnTo>
                  <a:lnTo>
                    <a:pt x="0" y="2906233"/>
                  </a:lnTo>
                  <a:lnTo>
                    <a:pt x="701749" y="2445489"/>
                  </a:lnTo>
                  <a:lnTo>
                    <a:pt x="1609061" y="2034363"/>
                  </a:lnTo>
                  <a:lnTo>
                    <a:pt x="1687033" y="333154"/>
                  </a:lnTo>
                  <a:lnTo>
                    <a:pt x="5351721" y="0"/>
                  </a:lnTo>
                  <a:lnTo>
                    <a:pt x="7683796" y="800986"/>
                  </a:lnTo>
                  <a:lnTo>
                    <a:pt x="9002233" y="2013098"/>
                  </a:lnTo>
                  <a:lnTo>
                    <a:pt x="8966791" y="2679405"/>
                  </a:lnTo>
                  <a:lnTo>
                    <a:pt x="8314661" y="2466754"/>
                  </a:lnTo>
                  <a:lnTo>
                    <a:pt x="7648354" y="2622698"/>
                  </a:lnTo>
                  <a:lnTo>
                    <a:pt x="6896986" y="2679405"/>
                  </a:lnTo>
                  <a:lnTo>
                    <a:pt x="6641805" y="2743200"/>
                  </a:lnTo>
                  <a:lnTo>
                    <a:pt x="5578549" y="2757377"/>
                  </a:lnTo>
                  <a:lnTo>
                    <a:pt x="5493489" y="2764465"/>
                  </a:lnTo>
                  <a:lnTo>
                    <a:pt x="5472223" y="2856614"/>
                  </a:lnTo>
                  <a:lnTo>
                    <a:pt x="5479312" y="5528930"/>
                  </a:lnTo>
                  <a:lnTo>
                    <a:pt x="4926419" y="5521842"/>
                  </a:lnTo>
                  <a:lnTo>
                    <a:pt x="4727945" y="5918791"/>
                  </a:lnTo>
                  <a:lnTo>
                    <a:pt x="4245935" y="6025117"/>
                  </a:lnTo>
                  <a:lnTo>
                    <a:pt x="2197396" y="5925879"/>
                  </a:lnTo>
                  <a:lnTo>
                    <a:pt x="2126512" y="5805377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D3CAFB01-3B0A-F168-C938-6829C6B5022E}"/>
                </a:ext>
              </a:extLst>
            </p:cNvPr>
            <p:cNvSpPr/>
            <p:nvPr/>
          </p:nvSpPr>
          <p:spPr>
            <a:xfrm>
              <a:off x="2211572" y="4160874"/>
              <a:ext cx="1942214" cy="1573619"/>
            </a:xfrm>
            <a:custGeom>
              <a:avLst/>
              <a:gdLst>
                <a:gd name="connsiteX0" fmla="*/ 1942214 w 1942214"/>
                <a:gd name="connsiteY0" fmla="*/ 1339703 h 1573619"/>
                <a:gd name="connsiteX1" fmla="*/ 1928037 w 1942214"/>
                <a:gd name="connsiteY1" fmla="*/ 141768 h 1573619"/>
                <a:gd name="connsiteX2" fmla="*/ 616688 w 1942214"/>
                <a:gd name="connsiteY2" fmla="*/ 0 h 1573619"/>
                <a:gd name="connsiteX3" fmla="*/ 0 w 1942214"/>
                <a:gd name="connsiteY3" fmla="*/ 56707 h 1573619"/>
                <a:gd name="connsiteX4" fmla="*/ 241005 w 1942214"/>
                <a:gd name="connsiteY4" fmla="*/ 1509824 h 1573619"/>
                <a:gd name="connsiteX5" fmla="*/ 1637414 w 1942214"/>
                <a:gd name="connsiteY5" fmla="*/ 1573619 h 1573619"/>
                <a:gd name="connsiteX6" fmla="*/ 1942214 w 1942214"/>
                <a:gd name="connsiteY6" fmla="*/ 1339703 h 1573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42214" h="1573619">
                  <a:moveTo>
                    <a:pt x="1942214" y="1339703"/>
                  </a:moveTo>
                  <a:lnTo>
                    <a:pt x="1928037" y="141768"/>
                  </a:lnTo>
                  <a:lnTo>
                    <a:pt x="616688" y="0"/>
                  </a:lnTo>
                  <a:lnTo>
                    <a:pt x="0" y="56707"/>
                  </a:lnTo>
                  <a:lnTo>
                    <a:pt x="241005" y="1509824"/>
                  </a:lnTo>
                  <a:lnTo>
                    <a:pt x="1637414" y="1573619"/>
                  </a:lnTo>
                  <a:lnTo>
                    <a:pt x="1942214" y="133970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E924179B-BD49-3C14-F7F9-6F340B21673E}"/>
                </a:ext>
              </a:extLst>
            </p:cNvPr>
            <p:cNvSpPr/>
            <p:nvPr/>
          </p:nvSpPr>
          <p:spPr>
            <a:xfrm>
              <a:off x="7612912" y="2651051"/>
              <a:ext cx="4224669" cy="4068726"/>
            </a:xfrm>
            <a:custGeom>
              <a:avLst/>
              <a:gdLst>
                <a:gd name="connsiteX0" fmla="*/ 3891516 w 4224669"/>
                <a:gd name="connsiteY0" fmla="*/ 28354 h 4068726"/>
                <a:gd name="connsiteX1" fmla="*/ 2346251 w 4224669"/>
                <a:gd name="connsiteY1" fmla="*/ 0 h 4068726"/>
                <a:gd name="connsiteX2" fmla="*/ 1956390 w 4224669"/>
                <a:gd name="connsiteY2" fmla="*/ 177209 h 4068726"/>
                <a:gd name="connsiteX3" fmla="*/ 1949302 w 4224669"/>
                <a:gd name="connsiteY3" fmla="*/ 2941675 h 4068726"/>
                <a:gd name="connsiteX4" fmla="*/ 141767 w 4224669"/>
                <a:gd name="connsiteY4" fmla="*/ 2927498 h 4068726"/>
                <a:gd name="connsiteX5" fmla="*/ 0 w 4224669"/>
                <a:gd name="connsiteY5" fmla="*/ 3919870 h 4068726"/>
                <a:gd name="connsiteX6" fmla="*/ 2516372 w 4224669"/>
                <a:gd name="connsiteY6" fmla="*/ 4068726 h 4068726"/>
                <a:gd name="connsiteX7" fmla="*/ 4224669 w 4224669"/>
                <a:gd name="connsiteY7" fmla="*/ 2027275 h 4068726"/>
                <a:gd name="connsiteX8" fmla="*/ 3891516 w 4224669"/>
                <a:gd name="connsiteY8" fmla="*/ 28354 h 4068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24669" h="4068726">
                  <a:moveTo>
                    <a:pt x="3891516" y="28354"/>
                  </a:moveTo>
                  <a:lnTo>
                    <a:pt x="2346251" y="0"/>
                  </a:lnTo>
                  <a:lnTo>
                    <a:pt x="1956390" y="177209"/>
                  </a:lnTo>
                  <a:cubicBezTo>
                    <a:pt x="1954027" y="1098698"/>
                    <a:pt x="1951665" y="2020186"/>
                    <a:pt x="1949302" y="2941675"/>
                  </a:cubicBezTo>
                  <a:lnTo>
                    <a:pt x="141767" y="2927498"/>
                  </a:lnTo>
                  <a:lnTo>
                    <a:pt x="0" y="3919870"/>
                  </a:lnTo>
                  <a:lnTo>
                    <a:pt x="2516372" y="4068726"/>
                  </a:lnTo>
                  <a:lnTo>
                    <a:pt x="4224669" y="2027275"/>
                  </a:lnTo>
                  <a:lnTo>
                    <a:pt x="3891516" y="28354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Rounded Rectangle 15">
            <a:extLst>
              <a:ext uri="{FF2B5EF4-FFF2-40B4-BE49-F238E27FC236}">
                <a16:creationId xmlns:a16="http://schemas.microsoft.com/office/drawing/2014/main" id="{9B242226-98AB-53BA-F377-4F6F8885DDDC}"/>
              </a:ext>
            </a:extLst>
          </p:cNvPr>
          <p:cNvSpPr/>
          <p:nvPr/>
        </p:nvSpPr>
        <p:spPr>
          <a:xfrm>
            <a:off x="4146697" y="4346632"/>
            <a:ext cx="1006549" cy="1217742"/>
          </a:xfrm>
          <a:prstGeom prst="roundRect">
            <a:avLst>
              <a:gd name="adj" fmla="val 9340"/>
            </a:avLst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15">
            <a:extLst>
              <a:ext uri="{FF2B5EF4-FFF2-40B4-BE49-F238E27FC236}">
                <a16:creationId xmlns:a16="http://schemas.microsoft.com/office/drawing/2014/main" id="{4283FCF7-340D-1A31-B70F-D7CDCDC4157F}"/>
              </a:ext>
            </a:extLst>
          </p:cNvPr>
          <p:cNvSpPr/>
          <p:nvPr/>
        </p:nvSpPr>
        <p:spPr>
          <a:xfrm>
            <a:off x="8311077" y="2795559"/>
            <a:ext cx="1272402" cy="2754636"/>
          </a:xfrm>
          <a:prstGeom prst="roundRect">
            <a:avLst>
              <a:gd name="adj" fmla="val 9340"/>
            </a:avLst>
          </a:pr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61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959743A7-5A18-6716-A82B-DA545E86FA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0800" y="113707"/>
            <a:ext cx="9490545" cy="65466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DCDDC5B-6C0D-9142-5D71-D0AEF486233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246" t="10128" r="72387" b="7677"/>
          <a:stretch/>
        </p:blipFill>
        <p:spPr>
          <a:xfrm>
            <a:off x="211822" y="1383528"/>
            <a:ext cx="2186608" cy="1502796"/>
          </a:xfrm>
          <a:prstGeom prst="rect">
            <a:avLst/>
          </a:prstGeom>
        </p:spPr>
      </p:pic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55F87351-6215-0F4B-2F7C-BF1A1EFFBB8E}"/>
              </a:ext>
            </a:extLst>
          </p:cNvPr>
          <p:cNvSpPr/>
          <p:nvPr/>
        </p:nvSpPr>
        <p:spPr>
          <a:xfrm>
            <a:off x="2608028" y="135172"/>
            <a:ext cx="9430247" cy="6559826"/>
          </a:xfrm>
          <a:custGeom>
            <a:avLst/>
            <a:gdLst>
              <a:gd name="connsiteX0" fmla="*/ 2552369 w 9430247"/>
              <a:gd name="connsiteY0" fmla="*/ 6233823 h 6559826"/>
              <a:gd name="connsiteX1" fmla="*/ 2775005 w 9430247"/>
              <a:gd name="connsiteY1" fmla="*/ 6194066 h 6559826"/>
              <a:gd name="connsiteX2" fmla="*/ 2838615 w 9430247"/>
              <a:gd name="connsiteY2" fmla="*/ 6074797 h 6559826"/>
              <a:gd name="connsiteX3" fmla="*/ 2838615 w 9430247"/>
              <a:gd name="connsiteY3" fmla="*/ 4691270 h 6559826"/>
              <a:gd name="connsiteX4" fmla="*/ 2735249 w 9430247"/>
              <a:gd name="connsiteY4" fmla="*/ 4611757 h 6559826"/>
              <a:gd name="connsiteX5" fmla="*/ 1868556 w 9430247"/>
              <a:gd name="connsiteY5" fmla="*/ 4603805 h 6559826"/>
              <a:gd name="connsiteX6" fmla="*/ 0 w 9430247"/>
              <a:gd name="connsiteY6" fmla="*/ 4603805 h 6559826"/>
              <a:gd name="connsiteX7" fmla="*/ 174929 w 9430247"/>
              <a:gd name="connsiteY7" fmla="*/ 1280160 h 6559826"/>
              <a:gd name="connsiteX8" fmla="*/ 2170706 w 9430247"/>
              <a:gd name="connsiteY8" fmla="*/ 1192696 h 6559826"/>
              <a:gd name="connsiteX9" fmla="*/ 2337683 w 9430247"/>
              <a:gd name="connsiteY9" fmla="*/ 39757 h 6559826"/>
              <a:gd name="connsiteX10" fmla="*/ 7076661 w 9430247"/>
              <a:gd name="connsiteY10" fmla="*/ 0 h 6559826"/>
              <a:gd name="connsiteX11" fmla="*/ 9422295 w 9430247"/>
              <a:gd name="connsiteY11" fmla="*/ 946205 h 6559826"/>
              <a:gd name="connsiteX12" fmla="*/ 9430247 w 9430247"/>
              <a:gd name="connsiteY12" fmla="*/ 1574358 h 6559826"/>
              <a:gd name="connsiteX13" fmla="*/ 9287123 w 9430247"/>
              <a:gd name="connsiteY13" fmla="*/ 2782957 h 6559826"/>
              <a:gd name="connsiteX14" fmla="*/ 9239415 w 9430247"/>
              <a:gd name="connsiteY14" fmla="*/ 3053301 h 6559826"/>
              <a:gd name="connsiteX15" fmla="*/ 9096292 w 9430247"/>
              <a:gd name="connsiteY15" fmla="*/ 2775005 h 6559826"/>
              <a:gd name="connsiteX16" fmla="*/ 6694998 w 9430247"/>
              <a:gd name="connsiteY16" fmla="*/ 2790908 h 6559826"/>
              <a:gd name="connsiteX17" fmla="*/ 6631388 w 9430247"/>
              <a:gd name="connsiteY17" fmla="*/ 2854518 h 6559826"/>
              <a:gd name="connsiteX18" fmla="*/ 6639339 w 9430247"/>
              <a:gd name="connsiteY18" fmla="*/ 6464411 h 6559826"/>
              <a:gd name="connsiteX19" fmla="*/ 3124862 w 9430247"/>
              <a:gd name="connsiteY19" fmla="*/ 6559826 h 6559826"/>
              <a:gd name="connsiteX20" fmla="*/ 2441050 w 9430247"/>
              <a:gd name="connsiteY20" fmla="*/ 6496216 h 6559826"/>
              <a:gd name="connsiteX21" fmla="*/ 2552369 w 9430247"/>
              <a:gd name="connsiteY21" fmla="*/ 6233823 h 65598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9430247" h="6559826">
                <a:moveTo>
                  <a:pt x="2552369" y="6233823"/>
                </a:moveTo>
                <a:lnTo>
                  <a:pt x="2775005" y="6194066"/>
                </a:lnTo>
                <a:lnTo>
                  <a:pt x="2838615" y="6074797"/>
                </a:lnTo>
                <a:lnTo>
                  <a:pt x="2838615" y="4691270"/>
                </a:lnTo>
                <a:lnTo>
                  <a:pt x="2735249" y="4611757"/>
                </a:lnTo>
                <a:lnTo>
                  <a:pt x="1868556" y="4603805"/>
                </a:lnTo>
                <a:lnTo>
                  <a:pt x="0" y="4603805"/>
                </a:lnTo>
                <a:lnTo>
                  <a:pt x="174929" y="1280160"/>
                </a:lnTo>
                <a:lnTo>
                  <a:pt x="2170706" y="1192696"/>
                </a:lnTo>
                <a:lnTo>
                  <a:pt x="2337683" y="39757"/>
                </a:lnTo>
                <a:lnTo>
                  <a:pt x="7076661" y="0"/>
                </a:lnTo>
                <a:lnTo>
                  <a:pt x="9422295" y="946205"/>
                </a:lnTo>
                <a:cubicBezTo>
                  <a:pt x="9424946" y="1155589"/>
                  <a:pt x="9427596" y="1364974"/>
                  <a:pt x="9430247" y="1574358"/>
                </a:cubicBezTo>
                <a:lnTo>
                  <a:pt x="9287123" y="2782957"/>
                </a:lnTo>
                <a:cubicBezTo>
                  <a:pt x="9205046" y="2935386"/>
                  <a:pt x="9229603" y="2847235"/>
                  <a:pt x="9239415" y="3053301"/>
                </a:cubicBezTo>
                <a:lnTo>
                  <a:pt x="9096292" y="2775005"/>
                </a:lnTo>
                <a:lnTo>
                  <a:pt x="6694998" y="2790908"/>
                </a:lnTo>
                <a:lnTo>
                  <a:pt x="6631388" y="2854518"/>
                </a:lnTo>
                <a:cubicBezTo>
                  <a:pt x="6634038" y="4057816"/>
                  <a:pt x="6636689" y="5261113"/>
                  <a:pt x="6639339" y="6464411"/>
                </a:cubicBezTo>
                <a:lnTo>
                  <a:pt x="3124862" y="6559826"/>
                </a:lnTo>
                <a:lnTo>
                  <a:pt x="2441050" y="6496216"/>
                </a:lnTo>
                <a:lnTo>
                  <a:pt x="2552369" y="6233823"/>
                </a:lnTo>
                <a:close/>
              </a:path>
            </a:pathLst>
          </a:cu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C2F9BF6-5908-7B10-0F3E-D44ACC691F5D}"/>
              </a:ext>
            </a:extLst>
          </p:cNvPr>
          <p:cNvSpPr/>
          <p:nvPr/>
        </p:nvSpPr>
        <p:spPr>
          <a:xfrm>
            <a:off x="2305878" y="4746929"/>
            <a:ext cx="3140765" cy="1618430"/>
          </a:xfrm>
          <a:prstGeom prst="roundRect">
            <a:avLst>
              <a:gd name="adj" fmla="val 10771"/>
            </a:avLst>
          </a:prstGeom>
          <a:noFill/>
          <a:ln w="76200">
            <a:solidFill>
              <a:srgbClr val="D854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9F8C681D-341E-EE10-64D4-3D7C8A1503A1}"/>
              </a:ext>
            </a:extLst>
          </p:cNvPr>
          <p:cNvSpPr/>
          <p:nvPr/>
        </p:nvSpPr>
        <p:spPr>
          <a:xfrm>
            <a:off x="9225503" y="2918130"/>
            <a:ext cx="2383402" cy="3447229"/>
          </a:xfrm>
          <a:prstGeom prst="roundRect">
            <a:avLst>
              <a:gd name="adj" fmla="val 6038"/>
            </a:avLst>
          </a:prstGeom>
          <a:noFill/>
          <a:ln w="76200">
            <a:solidFill>
              <a:srgbClr val="D854C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B2CA717-DD97-606D-81B1-86DB1C8738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Arduino Leonardo</a:t>
            </a:r>
          </a:p>
        </p:txBody>
      </p:sp>
    </p:spTree>
    <p:extLst>
      <p:ext uri="{BB962C8B-B14F-4D97-AF65-F5344CB8AC3E}">
        <p14:creationId xmlns:p14="http://schemas.microsoft.com/office/powerpoint/2010/main" val="20527293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CD28CEA-038C-7847-9AB9-56ADC11BF8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-5699054" y="966711"/>
            <a:ext cx="18068913" cy="984574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B32A4B0-3B74-BE47-882B-4E1E59FF2F28}"/>
              </a:ext>
            </a:extLst>
          </p:cNvPr>
          <p:cNvSpPr txBox="1"/>
          <p:nvPr/>
        </p:nvSpPr>
        <p:spPr>
          <a:xfrm>
            <a:off x="4399129" y="392977"/>
            <a:ext cx="6504043" cy="861774"/>
          </a:xfrm>
          <a:prstGeom prst="rect">
            <a:avLst/>
          </a:prstGeom>
          <a:noFill/>
        </p:spPr>
        <p:txBody>
          <a:bodyPr wrap="square" tIns="45720" bIns="45720" rtlCol="0">
            <a:spAutoFit/>
          </a:bodyPr>
          <a:lstStyle/>
          <a:p>
            <a:r>
              <a:rPr lang="en-US" b="1" dirty="0">
                <a:latin typeface="Segoe Condensed" panose="020B0606040200020203" pitchFamily="34" charset="0"/>
                <a:cs typeface="Segoe UI Light" panose="020B0502040204020203" pitchFamily="34" charset="0"/>
              </a:rPr>
              <a:t>Analog Output Pins</a:t>
            </a:r>
          </a:p>
          <a:p>
            <a:r>
              <a:rPr lang="en-US" sz="1600" dirty="0">
                <a:latin typeface="Segoe Condensed" panose="020B0606040200020203" pitchFamily="34" charset="0"/>
                <a:cs typeface="Segoe UI Light" panose="020B0502040204020203" pitchFamily="34" charset="0"/>
              </a:rPr>
              <a:t>The Arduino Uno has </a:t>
            </a:r>
            <a:r>
              <a:rPr lang="en-US" sz="1600" b="1" dirty="0">
                <a:latin typeface="Segoe Condensed" panose="020B0606040200020203" pitchFamily="34" charset="0"/>
                <a:cs typeface="Segoe UI Light" panose="020B0502040204020203" pitchFamily="34" charset="0"/>
              </a:rPr>
              <a:t>6</a:t>
            </a:r>
            <a:r>
              <a:rPr lang="en-US" sz="1600" dirty="0">
                <a:latin typeface="Segoe Condensed" panose="020B0606040200020203" pitchFamily="34" charset="0"/>
                <a:cs typeface="Segoe UI Light" panose="020B0502040204020203" pitchFamily="34" charset="0"/>
              </a:rPr>
              <a:t> analog output pins indicated by the tilde ~, which can output a voltage signal between 0 and 5V using PWM via the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analogWrite</a:t>
            </a:r>
            <a:r>
              <a:rPr lang="en-US" sz="1600" dirty="0">
                <a:latin typeface="Segoe Condensed" panose="020B0606040200020203" pitchFamily="34" charset="0"/>
                <a:cs typeface="Segoe UI Light" panose="020B0502040204020203" pitchFamily="34" charset="0"/>
              </a:rPr>
              <a:t> command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B000AAA-F9F8-1A4C-8F13-0AEE49EB1F71}"/>
              </a:ext>
            </a:extLst>
          </p:cNvPr>
          <p:cNvGrpSpPr/>
          <p:nvPr/>
        </p:nvGrpSpPr>
        <p:grpSpPr>
          <a:xfrm>
            <a:off x="5859022" y="1302992"/>
            <a:ext cx="3404248" cy="317463"/>
            <a:chOff x="4500565" y="1112765"/>
            <a:chExt cx="323850" cy="837251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AA244C53-23F5-0446-A544-32EA9ADE61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00565" y="1950016"/>
              <a:ext cx="32385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28BF94C1-404C-844B-82C1-9FC0262B6EA8}"/>
                </a:ext>
              </a:extLst>
            </p:cNvPr>
            <p:cNvCxnSpPr>
              <a:cxnSpLocks/>
            </p:cNvCxnSpPr>
            <p:nvPr/>
          </p:nvCxnSpPr>
          <p:spPr>
            <a:xfrm>
              <a:off x="4662490" y="1112765"/>
              <a:ext cx="0" cy="83725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92FB8A98-2B5B-824E-B5E7-11BD9536673D}"/>
              </a:ext>
            </a:extLst>
          </p:cNvPr>
          <p:cNvSpPr/>
          <p:nvPr/>
        </p:nvSpPr>
        <p:spPr>
          <a:xfrm>
            <a:off x="6261414" y="1814363"/>
            <a:ext cx="731520" cy="293779"/>
          </a:xfrm>
          <a:prstGeom prst="round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40CEDBB-6C29-7A4A-8AE6-2DEEEB683FD0}"/>
              </a:ext>
            </a:extLst>
          </p:cNvPr>
          <p:cNvSpPr/>
          <p:nvPr/>
        </p:nvSpPr>
        <p:spPr>
          <a:xfrm>
            <a:off x="7606676" y="1814363"/>
            <a:ext cx="510035" cy="292608"/>
          </a:xfrm>
          <a:prstGeom prst="round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CB0279E-7304-0948-8284-D9D8D9C8C965}"/>
              </a:ext>
            </a:extLst>
          </p:cNvPr>
          <p:cNvSpPr/>
          <p:nvPr/>
        </p:nvSpPr>
        <p:spPr>
          <a:xfrm>
            <a:off x="8354455" y="1814363"/>
            <a:ext cx="253323" cy="292608"/>
          </a:xfrm>
          <a:prstGeom prst="round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3298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0917663-CA35-D704-0F49-568573954E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173" y="1576039"/>
            <a:ext cx="5889888" cy="41148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7D7DC1D-B4DC-1E1A-84AB-71FFB5F116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4995" y="1371600"/>
            <a:ext cx="6337573" cy="452367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8405C21-6BF4-1B1A-06FA-493B389913E0}"/>
              </a:ext>
            </a:extLst>
          </p:cNvPr>
          <p:cNvSpPr txBox="1"/>
          <p:nvPr/>
        </p:nvSpPr>
        <p:spPr>
          <a:xfrm>
            <a:off x="1300975" y="909935"/>
            <a:ext cx="3196683" cy="461665"/>
          </a:xfrm>
          <a:prstGeom prst="rect">
            <a:avLst/>
          </a:prstGeom>
          <a:noFill/>
        </p:spPr>
        <p:txBody>
          <a:bodyPr wrap="square" tIns="45720" bIns="45720" rtlCol="0">
            <a:spAutoFit/>
          </a:bodyPr>
          <a:lstStyle/>
          <a:p>
            <a:pPr algn="ctr"/>
            <a:r>
              <a:rPr lang="en-US" sz="2400" dirty="0">
                <a:latin typeface="Bebas Neue" panose="020B0606020202050201" pitchFamily="34" charset="0"/>
                <a:cs typeface="Segoe UI Light" panose="020B0502040204020203" pitchFamily="34" charset="0"/>
              </a:rPr>
              <a:t>Arduino Uno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21392B-BEAA-0987-4717-E37532AC4401}"/>
              </a:ext>
            </a:extLst>
          </p:cNvPr>
          <p:cNvSpPr txBox="1"/>
          <p:nvPr/>
        </p:nvSpPr>
        <p:spPr>
          <a:xfrm>
            <a:off x="7694344" y="962722"/>
            <a:ext cx="3196683" cy="461665"/>
          </a:xfrm>
          <a:prstGeom prst="rect">
            <a:avLst/>
          </a:prstGeom>
          <a:noFill/>
        </p:spPr>
        <p:txBody>
          <a:bodyPr wrap="square" tIns="45720" bIns="45720" rtlCol="0">
            <a:spAutoFit/>
          </a:bodyPr>
          <a:lstStyle/>
          <a:p>
            <a:pPr algn="ctr"/>
            <a:r>
              <a:rPr lang="en-US" sz="2400" dirty="0">
                <a:latin typeface="Bebas Neue" panose="020B0606020202050201" pitchFamily="34" charset="0"/>
                <a:cs typeface="Segoe UI Light" panose="020B0502040204020203" pitchFamily="34" charset="0"/>
              </a:rPr>
              <a:t>Arduino Leonardo </a:t>
            </a:r>
          </a:p>
        </p:txBody>
      </p:sp>
    </p:spTree>
    <p:extLst>
      <p:ext uri="{BB962C8B-B14F-4D97-AF65-F5344CB8AC3E}">
        <p14:creationId xmlns:p14="http://schemas.microsoft.com/office/powerpoint/2010/main" val="682792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8405C21-6BF4-1B1A-06FA-493B389913E0}"/>
              </a:ext>
            </a:extLst>
          </p:cNvPr>
          <p:cNvSpPr txBox="1"/>
          <p:nvPr/>
        </p:nvSpPr>
        <p:spPr>
          <a:xfrm>
            <a:off x="2719503" y="154346"/>
            <a:ext cx="1750471" cy="461665"/>
          </a:xfrm>
          <a:prstGeom prst="rect">
            <a:avLst/>
          </a:prstGeom>
          <a:noFill/>
        </p:spPr>
        <p:txBody>
          <a:bodyPr wrap="square" tIns="45720" bIns="45720" rtlCol="0">
            <a:spAutoFit/>
          </a:bodyPr>
          <a:lstStyle/>
          <a:p>
            <a:pPr algn="ctr"/>
            <a:r>
              <a:rPr lang="en-US" sz="2400" dirty="0">
                <a:latin typeface="Bebas Neue" panose="020B0606020202050201" pitchFamily="34" charset="0"/>
                <a:cs typeface="Segoe UI Light" panose="020B0502040204020203" pitchFamily="34" charset="0"/>
              </a:rPr>
              <a:t>Arduino Uno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21392B-BEAA-0987-4717-E37532AC4401}"/>
              </a:ext>
            </a:extLst>
          </p:cNvPr>
          <p:cNvSpPr txBox="1"/>
          <p:nvPr/>
        </p:nvSpPr>
        <p:spPr>
          <a:xfrm>
            <a:off x="5259650" y="154345"/>
            <a:ext cx="2476464" cy="461665"/>
          </a:xfrm>
          <a:prstGeom prst="rect">
            <a:avLst/>
          </a:prstGeom>
          <a:noFill/>
        </p:spPr>
        <p:txBody>
          <a:bodyPr wrap="square" tIns="45720" bIns="45720" rtlCol="0">
            <a:spAutoFit/>
          </a:bodyPr>
          <a:lstStyle/>
          <a:p>
            <a:pPr algn="ctr"/>
            <a:r>
              <a:rPr lang="en-US" sz="2400" dirty="0">
                <a:latin typeface="Bebas Neue" panose="020B0606020202050201" pitchFamily="34" charset="0"/>
                <a:cs typeface="Segoe UI Light" panose="020B0502040204020203" pitchFamily="34" charset="0"/>
              </a:rPr>
              <a:t>Arduino Leonardo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23A79A3-6F87-E08F-5525-FFAF29FD87AE}"/>
              </a:ext>
            </a:extLst>
          </p:cNvPr>
          <p:cNvSpPr txBox="1"/>
          <p:nvPr/>
        </p:nvSpPr>
        <p:spPr>
          <a:xfrm>
            <a:off x="2378863" y="473403"/>
            <a:ext cx="243175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6 PWM pins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6914703-B708-F965-5DE7-5B7C5887B977}"/>
              </a:ext>
            </a:extLst>
          </p:cNvPr>
          <p:cNvSpPr txBox="1"/>
          <p:nvPr/>
        </p:nvSpPr>
        <p:spPr>
          <a:xfrm>
            <a:off x="5282007" y="484008"/>
            <a:ext cx="243175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7 PWM pins 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640A01A-CCAA-3E22-849C-6912DB13EF85}"/>
              </a:ext>
            </a:extLst>
          </p:cNvPr>
          <p:cNvGrpSpPr/>
          <p:nvPr/>
        </p:nvGrpSpPr>
        <p:grpSpPr>
          <a:xfrm>
            <a:off x="2179130" y="915029"/>
            <a:ext cx="2831217" cy="5375769"/>
            <a:chOff x="1535410" y="915029"/>
            <a:chExt cx="2831217" cy="5375769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744A18E9-0C31-994E-3408-CDE339FD67FD}"/>
                </a:ext>
              </a:extLst>
            </p:cNvPr>
            <p:cNvGrpSpPr/>
            <p:nvPr/>
          </p:nvGrpSpPr>
          <p:grpSpPr>
            <a:xfrm>
              <a:off x="1798112" y="915029"/>
              <a:ext cx="2391923" cy="5375769"/>
              <a:chOff x="1798112" y="915029"/>
              <a:chExt cx="2391923" cy="5375769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20917663-CA35-D704-0F49-568573954EE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47362" r="22570"/>
              <a:stretch/>
            </p:blipFill>
            <p:spPr>
              <a:xfrm>
                <a:off x="1798112" y="915029"/>
                <a:ext cx="2313620" cy="5375769"/>
              </a:xfrm>
              <a:prstGeom prst="rect">
                <a:avLst/>
              </a:prstGeom>
            </p:spPr>
          </p:pic>
          <p:sp>
            <p:nvSpPr>
              <p:cNvPr id="2" name="Rectangle: Rounded Corners 1">
                <a:extLst>
                  <a:ext uri="{FF2B5EF4-FFF2-40B4-BE49-F238E27FC236}">
                    <a16:creationId xmlns:a16="http://schemas.microsoft.com/office/drawing/2014/main" id="{151D1673-47A8-5196-0BD9-3843761777BE}"/>
                  </a:ext>
                </a:extLst>
              </p:cNvPr>
              <p:cNvSpPr/>
              <p:nvPr/>
            </p:nvSpPr>
            <p:spPr>
              <a:xfrm>
                <a:off x="3117553" y="3344618"/>
                <a:ext cx="1072482" cy="472543"/>
              </a:xfrm>
              <a:prstGeom prst="roundRect">
                <a:avLst>
                  <a:gd name="adj" fmla="val 10771"/>
                </a:avLst>
              </a:prstGeom>
              <a:noFill/>
              <a:ln w="285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C7A1AA86-AE77-5A12-FF24-0E48136A5D00}"/>
                  </a:ext>
                </a:extLst>
              </p:cNvPr>
              <p:cNvSpPr/>
              <p:nvPr/>
            </p:nvSpPr>
            <p:spPr>
              <a:xfrm>
                <a:off x="3117553" y="4205860"/>
                <a:ext cx="1072482" cy="310910"/>
              </a:xfrm>
              <a:prstGeom prst="roundRect">
                <a:avLst>
                  <a:gd name="adj" fmla="val 10771"/>
                </a:avLst>
              </a:prstGeom>
              <a:noFill/>
              <a:ln w="285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3A5AA923-C8C2-5033-D456-7D3393207C55}"/>
                  </a:ext>
                </a:extLst>
              </p:cNvPr>
              <p:cNvSpPr/>
              <p:nvPr/>
            </p:nvSpPr>
            <p:spPr>
              <a:xfrm>
                <a:off x="3117553" y="4668147"/>
                <a:ext cx="1072482" cy="155468"/>
              </a:xfrm>
              <a:prstGeom prst="roundRect">
                <a:avLst>
                  <a:gd name="adj" fmla="val 10771"/>
                </a:avLst>
              </a:prstGeom>
              <a:noFill/>
              <a:ln w="285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A804FBA7-92F9-283A-4B60-FD180754B3BA}"/>
                </a:ext>
              </a:extLst>
            </p:cNvPr>
            <p:cNvSpPr/>
            <p:nvPr/>
          </p:nvSpPr>
          <p:spPr>
            <a:xfrm>
              <a:off x="1535410" y="5359264"/>
              <a:ext cx="2831217" cy="909510"/>
            </a:xfrm>
            <a:custGeom>
              <a:avLst/>
              <a:gdLst>
                <a:gd name="connsiteX0" fmla="*/ 195593 w 2831217"/>
                <a:gd name="connsiteY0" fmla="*/ 200484 h 909510"/>
                <a:gd name="connsiteX1" fmla="*/ 904620 w 2831217"/>
                <a:gd name="connsiteY1" fmla="*/ 176034 h 909510"/>
                <a:gd name="connsiteX2" fmla="*/ 1065985 w 2831217"/>
                <a:gd name="connsiteY2" fmla="*/ 0 h 909510"/>
                <a:gd name="connsiteX3" fmla="*/ 2058622 w 2831217"/>
                <a:gd name="connsiteY3" fmla="*/ 4890 h 909510"/>
                <a:gd name="connsiteX4" fmla="*/ 2586725 w 2831217"/>
                <a:gd name="connsiteY4" fmla="*/ 0 h 909510"/>
                <a:gd name="connsiteX5" fmla="*/ 2831217 w 2831217"/>
                <a:gd name="connsiteY5" fmla="*/ 166255 h 909510"/>
                <a:gd name="connsiteX6" fmla="*/ 2728530 w 2831217"/>
                <a:gd name="connsiteY6" fmla="*/ 635679 h 909510"/>
                <a:gd name="connsiteX7" fmla="*/ 2537826 w 2831217"/>
                <a:gd name="connsiteY7" fmla="*/ 909510 h 909510"/>
                <a:gd name="connsiteX8" fmla="*/ 410746 w 2831217"/>
                <a:gd name="connsiteY8" fmla="*/ 826383 h 909510"/>
                <a:gd name="connsiteX9" fmla="*/ 34229 w 2831217"/>
                <a:gd name="connsiteY9" fmla="*/ 674798 h 909510"/>
                <a:gd name="connsiteX10" fmla="*/ 0 w 2831217"/>
                <a:gd name="connsiteY10" fmla="*/ 635679 h 909510"/>
                <a:gd name="connsiteX11" fmla="*/ 195593 w 2831217"/>
                <a:gd name="connsiteY11" fmla="*/ 200484 h 909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31217" h="909510">
                  <a:moveTo>
                    <a:pt x="195593" y="200484"/>
                  </a:moveTo>
                  <a:lnTo>
                    <a:pt x="904620" y="176034"/>
                  </a:lnTo>
                  <a:lnTo>
                    <a:pt x="1065985" y="0"/>
                  </a:lnTo>
                  <a:lnTo>
                    <a:pt x="2058622" y="4890"/>
                  </a:lnTo>
                  <a:lnTo>
                    <a:pt x="2586725" y="0"/>
                  </a:lnTo>
                  <a:lnTo>
                    <a:pt x="2831217" y="166255"/>
                  </a:lnTo>
                  <a:lnTo>
                    <a:pt x="2728530" y="635679"/>
                  </a:lnTo>
                  <a:lnTo>
                    <a:pt x="2537826" y="909510"/>
                  </a:lnTo>
                  <a:lnTo>
                    <a:pt x="410746" y="826383"/>
                  </a:lnTo>
                  <a:lnTo>
                    <a:pt x="34229" y="674798"/>
                  </a:lnTo>
                  <a:lnTo>
                    <a:pt x="0" y="635679"/>
                  </a:lnTo>
                  <a:lnTo>
                    <a:pt x="195593" y="200484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3A824F7-520E-5D90-7D9F-9F3A1D9664AF}"/>
              </a:ext>
            </a:extLst>
          </p:cNvPr>
          <p:cNvGrpSpPr/>
          <p:nvPr/>
        </p:nvGrpSpPr>
        <p:grpSpPr>
          <a:xfrm>
            <a:off x="5351279" y="1110009"/>
            <a:ext cx="2293206" cy="4443897"/>
            <a:chOff x="5553912" y="1110009"/>
            <a:chExt cx="2293206" cy="4443897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7D7DC1D-B4DC-1E1A-84AB-71FFB5F116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6726" t="9365" r="24815" b="9987"/>
            <a:stretch/>
          </p:blipFill>
          <p:spPr>
            <a:xfrm>
              <a:off x="5553912" y="1110009"/>
              <a:ext cx="2197009" cy="4443897"/>
            </a:xfrm>
            <a:prstGeom prst="rect">
              <a:avLst/>
            </a:prstGeom>
          </p:spPr>
        </p:pic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0F366233-B8FC-2BBC-90FC-9743CB054E61}"/>
                </a:ext>
              </a:extLst>
            </p:cNvPr>
            <p:cNvSpPr/>
            <p:nvPr/>
          </p:nvSpPr>
          <p:spPr>
            <a:xfrm>
              <a:off x="6823225" y="2974434"/>
              <a:ext cx="1023893" cy="173802"/>
            </a:xfrm>
            <a:prstGeom prst="roundRect">
              <a:avLst>
                <a:gd name="adj" fmla="val 10771"/>
              </a:avLst>
            </a:prstGeom>
            <a:noFill/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540B6993-A982-6F46-D38D-F1D0D17CB892}"/>
                </a:ext>
              </a:extLst>
            </p:cNvPr>
            <p:cNvSpPr/>
            <p:nvPr/>
          </p:nvSpPr>
          <p:spPr>
            <a:xfrm>
              <a:off x="6823224" y="3275635"/>
              <a:ext cx="1023893" cy="468775"/>
            </a:xfrm>
            <a:prstGeom prst="roundRect">
              <a:avLst>
                <a:gd name="adj" fmla="val 10771"/>
              </a:avLst>
            </a:prstGeom>
            <a:noFill/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FDFF5E3C-4192-5B21-5A71-25F21B9F3333}"/>
                </a:ext>
              </a:extLst>
            </p:cNvPr>
            <p:cNvSpPr/>
            <p:nvPr/>
          </p:nvSpPr>
          <p:spPr>
            <a:xfrm>
              <a:off x="6823225" y="4144289"/>
              <a:ext cx="1023893" cy="306178"/>
            </a:xfrm>
            <a:prstGeom prst="roundRect">
              <a:avLst>
                <a:gd name="adj" fmla="val 10771"/>
              </a:avLst>
            </a:prstGeom>
            <a:noFill/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B84A6898-86F7-FD75-27FE-3DCCCDE8CD85}"/>
                </a:ext>
              </a:extLst>
            </p:cNvPr>
            <p:cNvSpPr/>
            <p:nvPr/>
          </p:nvSpPr>
          <p:spPr>
            <a:xfrm>
              <a:off x="6823225" y="4590413"/>
              <a:ext cx="1023893" cy="155468"/>
            </a:xfrm>
            <a:prstGeom prst="roundRect">
              <a:avLst>
                <a:gd name="adj" fmla="val 10771"/>
              </a:avLst>
            </a:prstGeom>
            <a:noFill/>
            <a:ln w="28575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797679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C8405C21-6BF4-1B1A-06FA-493B389913E0}"/>
              </a:ext>
            </a:extLst>
          </p:cNvPr>
          <p:cNvSpPr txBox="1"/>
          <p:nvPr/>
        </p:nvSpPr>
        <p:spPr>
          <a:xfrm>
            <a:off x="2719503" y="1244186"/>
            <a:ext cx="1750471" cy="461665"/>
          </a:xfrm>
          <a:prstGeom prst="rect">
            <a:avLst/>
          </a:prstGeom>
          <a:noFill/>
        </p:spPr>
        <p:txBody>
          <a:bodyPr wrap="square" tIns="45720" bIns="45720" rtlCol="0">
            <a:spAutoFit/>
          </a:bodyPr>
          <a:lstStyle/>
          <a:p>
            <a:pPr algn="ctr"/>
            <a:r>
              <a:rPr lang="en-US" sz="2400" dirty="0">
                <a:latin typeface="Bebas Neue" panose="020B0606020202050201" pitchFamily="34" charset="0"/>
                <a:cs typeface="Segoe UI Light" panose="020B0502040204020203" pitchFamily="34" charset="0"/>
              </a:rPr>
              <a:t>Arduino Uno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721392B-BEAA-0987-4717-E37532AC4401}"/>
              </a:ext>
            </a:extLst>
          </p:cNvPr>
          <p:cNvSpPr txBox="1"/>
          <p:nvPr/>
        </p:nvSpPr>
        <p:spPr>
          <a:xfrm>
            <a:off x="6719853" y="1244185"/>
            <a:ext cx="2476464" cy="461665"/>
          </a:xfrm>
          <a:prstGeom prst="rect">
            <a:avLst/>
          </a:prstGeom>
          <a:noFill/>
        </p:spPr>
        <p:txBody>
          <a:bodyPr wrap="square" tIns="45720" bIns="45720" rtlCol="0">
            <a:spAutoFit/>
          </a:bodyPr>
          <a:lstStyle/>
          <a:p>
            <a:pPr algn="ctr"/>
            <a:r>
              <a:rPr lang="en-US" sz="2400" dirty="0">
                <a:latin typeface="Bebas Neue" panose="020B0606020202050201" pitchFamily="34" charset="0"/>
                <a:cs typeface="Segoe UI Light" panose="020B0502040204020203" pitchFamily="34" charset="0"/>
              </a:rPr>
              <a:t>Arduino Leonardo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23A79A3-6F87-E08F-5525-FFAF29FD87AE}"/>
              </a:ext>
            </a:extLst>
          </p:cNvPr>
          <p:cNvSpPr txBox="1"/>
          <p:nvPr/>
        </p:nvSpPr>
        <p:spPr>
          <a:xfrm>
            <a:off x="2378863" y="1563243"/>
            <a:ext cx="243175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6 PWM pins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6914703-B708-F965-5DE7-5B7C5887B977}"/>
              </a:ext>
            </a:extLst>
          </p:cNvPr>
          <p:cNvSpPr txBox="1"/>
          <p:nvPr/>
        </p:nvSpPr>
        <p:spPr>
          <a:xfrm>
            <a:off x="6742210" y="1573848"/>
            <a:ext cx="243175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Segoe UI Light" panose="020B0502040204020203" pitchFamily="34" charset="0"/>
                <a:cs typeface="Segoe UI Light" panose="020B0502040204020203" pitchFamily="34" charset="0"/>
              </a:rPr>
              <a:t>7 PWM pins 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640A01A-CCAA-3E22-849C-6912DB13EF85}"/>
              </a:ext>
            </a:extLst>
          </p:cNvPr>
          <p:cNvGrpSpPr/>
          <p:nvPr/>
        </p:nvGrpSpPr>
        <p:grpSpPr>
          <a:xfrm>
            <a:off x="2179130" y="1972340"/>
            <a:ext cx="2831217" cy="4318458"/>
            <a:chOff x="1535410" y="1972340"/>
            <a:chExt cx="2831217" cy="431845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0917663-CA35-D704-0F49-568573954E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7362" t="19668" r="22570"/>
            <a:stretch/>
          </p:blipFill>
          <p:spPr>
            <a:xfrm>
              <a:off x="1798112" y="1972340"/>
              <a:ext cx="2313620" cy="4318458"/>
            </a:xfrm>
            <a:prstGeom prst="rect">
              <a:avLst/>
            </a:prstGeom>
          </p:spPr>
        </p:pic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A804FBA7-92F9-283A-4B60-FD180754B3BA}"/>
                </a:ext>
              </a:extLst>
            </p:cNvPr>
            <p:cNvSpPr/>
            <p:nvPr/>
          </p:nvSpPr>
          <p:spPr>
            <a:xfrm>
              <a:off x="1535410" y="5359264"/>
              <a:ext cx="2831217" cy="909510"/>
            </a:xfrm>
            <a:custGeom>
              <a:avLst/>
              <a:gdLst>
                <a:gd name="connsiteX0" fmla="*/ 195593 w 2831217"/>
                <a:gd name="connsiteY0" fmla="*/ 200484 h 909510"/>
                <a:gd name="connsiteX1" fmla="*/ 904620 w 2831217"/>
                <a:gd name="connsiteY1" fmla="*/ 176034 h 909510"/>
                <a:gd name="connsiteX2" fmla="*/ 1065985 w 2831217"/>
                <a:gd name="connsiteY2" fmla="*/ 0 h 909510"/>
                <a:gd name="connsiteX3" fmla="*/ 2058622 w 2831217"/>
                <a:gd name="connsiteY3" fmla="*/ 4890 h 909510"/>
                <a:gd name="connsiteX4" fmla="*/ 2586725 w 2831217"/>
                <a:gd name="connsiteY4" fmla="*/ 0 h 909510"/>
                <a:gd name="connsiteX5" fmla="*/ 2831217 w 2831217"/>
                <a:gd name="connsiteY5" fmla="*/ 166255 h 909510"/>
                <a:gd name="connsiteX6" fmla="*/ 2728530 w 2831217"/>
                <a:gd name="connsiteY6" fmla="*/ 635679 h 909510"/>
                <a:gd name="connsiteX7" fmla="*/ 2537826 w 2831217"/>
                <a:gd name="connsiteY7" fmla="*/ 909510 h 909510"/>
                <a:gd name="connsiteX8" fmla="*/ 410746 w 2831217"/>
                <a:gd name="connsiteY8" fmla="*/ 826383 h 909510"/>
                <a:gd name="connsiteX9" fmla="*/ 34229 w 2831217"/>
                <a:gd name="connsiteY9" fmla="*/ 674798 h 909510"/>
                <a:gd name="connsiteX10" fmla="*/ 0 w 2831217"/>
                <a:gd name="connsiteY10" fmla="*/ 635679 h 909510"/>
                <a:gd name="connsiteX11" fmla="*/ 195593 w 2831217"/>
                <a:gd name="connsiteY11" fmla="*/ 200484 h 909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31217" h="909510">
                  <a:moveTo>
                    <a:pt x="195593" y="200484"/>
                  </a:moveTo>
                  <a:lnTo>
                    <a:pt x="904620" y="176034"/>
                  </a:lnTo>
                  <a:lnTo>
                    <a:pt x="1065985" y="0"/>
                  </a:lnTo>
                  <a:lnTo>
                    <a:pt x="2058622" y="4890"/>
                  </a:lnTo>
                  <a:lnTo>
                    <a:pt x="2586725" y="0"/>
                  </a:lnTo>
                  <a:lnTo>
                    <a:pt x="2831217" y="166255"/>
                  </a:lnTo>
                  <a:lnTo>
                    <a:pt x="2728530" y="635679"/>
                  </a:lnTo>
                  <a:lnTo>
                    <a:pt x="2537826" y="909510"/>
                  </a:lnTo>
                  <a:lnTo>
                    <a:pt x="410746" y="826383"/>
                  </a:lnTo>
                  <a:lnTo>
                    <a:pt x="34229" y="674798"/>
                  </a:lnTo>
                  <a:lnTo>
                    <a:pt x="0" y="635679"/>
                  </a:lnTo>
                  <a:lnTo>
                    <a:pt x="195593" y="200484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57D7DC1D-B4DC-1E1A-84AB-71FFB5F1168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6726" t="25015" r="24815" b="9987"/>
          <a:stretch/>
        </p:blipFill>
        <p:spPr>
          <a:xfrm>
            <a:off x="6811482" y="1972340"/>
            <a:ext cx="2197009" cy="3581566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FD8D15D-BDCF-385C-DDB8-FCB8178D5151}"/>
              </a:ext>
            </a:extLst>
          </p:cNvPr>
          <p:cNvCxnSpPr>
            <a:cxnSpLocks/>
          </p:cNvCxnSpPr>
          <p:nvPr/>
        </p:nvCxnSpPr>
        <p:spPr>
          <a:xfrm>
            <a:off x="4754011" y="4745881"/>
            <a:ext cx="16987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7C44379B-A9E9-56A0-5B17-EBCCB396E3C5}"/>
              </a:ext>
            </a:extLst>
          </p:cNvPr>
          <p:cNvSpPr txBox="1"/>
          <p:nvPr/>
        </p:nvSpPr>
        <p:spPr>
          <a:xfrm>
            <a:off x="4884578" y="4590413"/>
            <a:ext cx="1245648" cy="307777"/>
          </a:xfrm>
          <a:prstGeom prst="rect">
            <a:avLst/>
          </a:prstGeom>
          <a:noFill/>
        </p:spPr>
        <p:txBody>
          <a:bodyPr wrap="square" tIns="45720" bIns="45720" rtlCol="0">
            <a:spAutoFit/>
          </a:bodyPr>
          <a:lstStyle/>
          <a:p>
            <a:r>
              <a:rPr lang="en-US" sz="1400" dirty="0">
                <a:latin typeface="Segoe Condensed" panose="020B0606040200020203" pitchFamily="34" charset="0"/>
                <a:cs typeface="Segoe UI Light" panose="020B0502040204020203" pitchFamily="34" charset="0"/>
              </a:rPr>
              <a:t>490Hz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69B2CD7-6C52-D27F-738A-75724F2602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67690" y="32187"/>
            <a:ext cx="5380491" cy="4901184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4B8749DE-CA96-993E-666F-FE5B64144260}"/>
              </a:ext>
            </a:extLst>
          </p:cNvPr>
          <p:cNvSpPr txBox="1"/>
          <p:nvPr/>
        </p:nvSpPr>
        <p:spPr>
          <a:xfrm>
            <a:off x="4884578" y="4212903"/>
            <a:ext cx="1245648" cy="307777"/>
          </a:xfrm>
          <a:prstGeom prst="rect">
            <a:avLst/>
          </a:prstGeom>
          <a:noFill/>
        </p:spPr>
        <p:txBody>
          <a:bodyPr wrap="square" tIns="45720" bIns="45720" rtlCol="0">
            <a:spAutoFit/>
          </a:bodyPr>
          <a:lstStyle/>
          <a:p>
            <a:r>
              <a:rPr lang="en-US" sz="1400" dirty="0">
                <a:latin typeface="Segoe Condensed" panose="020B0606040200020203" pitchFamily="34" charset="0"/>
                <a:cs typeface="Segoe UI Light" panose="020B0502040204020203" pitchFamily="34" charset="0"/>
              </a:rPr>
              <a:t>980Hz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8A85E81-1057-CC33-F866-283DE964D107}"/>
              </a:ext>
            </a:extLst>
          </p:cNvPr>
          <p:cNvCxnSpPr>
            <a:cxnSpLocks/>
          </p:cNvCxnSpPr>
          <p:nvPr/>
        </p:nvCxnSpPr>
        <p:spPr>
          <a:xfrm>
            <a:off x="4754011" y="3579323"/>
            <a:ext cx="176592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ight Bracket 34">
            <a:extLst>
              <a:ext uri="{FF2B5EF4-FFF2-40B4-BE49-F238E27FC236}">
                <a16:creationId xmlns:a16="http://schemas.microsoft.com/office/drawing/2014/main" id="{4488215B-7A5A-D52E-CCCF-21C44EDA4F70}"/>
              </a:ext>
            </a:extLst>
          </p:cNvPr>
          <p:cNvSpPr/>
          <p:nvPr/>
        </p:nvSpPr>
        <p:spPr>
          <a:xfrm>
            <a:off x="4759056" y="3405855"/>
            <a:ext cx="74707" cy="338554"/>
          </a:xfrm>
          <a:prstGeom prst="rightBracket">
            <a:avLst>
              <a:gd name="adj" fmla="val 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D7C229E-EEB1-815B-0BE2-7607A4A79FDC}"/>
              </a:ext>
            </a:extLst>
          </p:cNvPr>
          <p:cNvSpPr txBox="1"/>
          <p:nvPr/>
        </p:nvSpPr>
        <p:spPr>
          <a:xfrm>
            <a:off x="4884578" y="3421243"/>
            <a:ext cx="1245648" cy="307777"/>
          </a:xfrm>
          <a:prstGeom prst="rect">
            <a:avLst/>
          </a:prstGeom>
          <a:noFill/>
        </p:spPr>
        <p:txBody>
          <a:bodyPr wrap="square" tIns="45720" bIns="45720" rtlCol="0">
            <a:spAutoFit/>
          </a:bodyPr>
          <a:lstStyle/>
          <a:p>
            <a:r>
              <a:rPr lang="en-US" sz="1400" dirty="0">
                <a:latin typeface="Segoe Condensed" panose="020B0606040200020203" pitchFamily="34" charset="0"/>
                <a:cs typeface="Segoe UI Light" panose="020B0502040204020203" pitchFamily="34" charset="0"/>
              </a:rPr>
              <a:t>490Hz</a:t>
            </a:r>
          </a:p>
        </p:txBody>
      </p:sp>
      <p:sp>
        <p:nvSpPr>
          <p:cNvPr id="38" name="Right Brace 37">
            <a:extLst>
              <a:ext uri="{FF2B5EF4-FFF2-40B4-BE49-F238E27FC236}">
                <a16:creationId xmlns:a16="http://schemas.microsoft.com/office/drawing/2014/main" id="{01741C28-1543-571C-2B35-3361FD17C776}"/>
              </a:ext>
            </a:extLst>
          </p:cNvPr>
          <p:cNvSpPr/>
          <p:nvPr/>
        </p:nvSpPr>
        <p:spPr>
          <a:xfrm>
            <a:off x="4747294" y="4283117"/>
            <a:ext cx="176592" cy="167350"/>
          </a:xfrm>
          <a:prstGeom prst="rightBrace">
            <a:avLst>
              <a:gd name="adj1" fmla="val 0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7EC2BF0-0259-955D-5B60-37CC3039333F}"/>
              </a:ext>
            </a:extLst>
          </p:cNvPr>
          <p:cNvSpPr txBox="1"/>
          <p:nvPr/>
        </p:nvSpPr>
        <p:spPr>
          <a:xfrm>
            <a:off x="4884578" y="3149684"/>
            <a:ext cx="721264" cy="261610"/>
          </a:xfrm>
          <a:prstGeom prst="rect">
            <a:avLst/>
          </a:prstGeom>
          <a:noFill/>
        </p:spPr>
        <p:txBody>
          <a:bodyPr wrap="square" tIns="45720" bIns="45720" rtlCol="0">
            <a:spAutoFit/>
          </a:bodyPr>
          <a:lstStyle/>
          <a:p>
            <a:r>
              <a:rPr lang="en-US" sz="1100" b="1" dirty="0">
                <a:latin typeface="Segoe Condensed" panose="020B0606040200020203" pitchFamily="34" charset="0"/>
                <a:cs typeface="Segoe UI Light" panose="020B0502040204020203" pitchFamily="34" charset="0"/>
              </a:rPr>
              <a:t>PWM Freq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313EA084-81B1-5CAB-63B7-1C63391B0D28}"/>
              </a:ext>
            </a:extLst>
          </p:cNvPr>
          <p:cNvCxnSpPr>
            <a:cxnSpLocks/>
          </p:cNvCxnSpPr>
          <p:nvPr/>
        </p:nvCxnSpPr>
        <p:spPr>
          <a:xfrm>
            <a:off x="9007668" y="4688848"/>
            <a:ext cx="16987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71EB6C0D-7C6E-1086-E6D2-97D2CBD100AC}"/>
              </a:ext>
            </a:extLst>
          </p:cNvPr>
          <p:cNvSpPr txBox="1"/>
          <p:nvPr/>
        </p:nvSpPr>
        <p:spPr>
          <a:xfrm>
            <a:off x="9138235" y="4533380"/>
            <a:ext cx="1245648" cy="307777"/>
          </a:xfrm>
          <a:prstGeom prst="rect">
            <a:avLst/>
          </a:prstGeom>
          <a:noFill/>
        </p:spPr>
        <p:txBody>
          <a:bodyPr wrap="square" tIns="45720" bIns="45720" rtlCol="0">
            <a:spAutoFit/>
          </a:bodyPr>
          <a:lstStyle/>
          <a:p>
            <a:r>
              <a:rPr lang="en-US" sz="1400" dirty="0">
                <a:latin typeface="Segoe Condensed" panose="020B0606040200020203" pitchFamily="34" charset="0"/>
                <a:cs typeface="Segoe UI Light" panose="020B0502040204020203" pitchFamily="34" charset="0"/>
              </a:rPr>
              <a:t>980Hz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D7FEE54-B202-B8F4-B3C5-FDD23098A9AB}"/>
              </a:ext>
            </a:extLst>
          </p:cNvPr>
          <p:cNvCxnSpPr>
            <a:cxnSpLocks/>
          </p:cNvCxnSpPr>
          <p:nvPr/>
        </p:nvCxnSpPr>
        <p:spPr>
          <a:xfrm>
            <a:off x="9008401" y="3356634"/>
            <a:ext cx="16987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8334798D-505B-B79F-D1BF-77A79867A52D}"/>
              </a:ext>
            </a:extLst>
          </p:cNvPr>
          <p:cNvSpPr txBox="1"/>
          <p:nvPr/>
        </p:nvSpPr>
        <p:spPr>
          <a:xfrm>
            <a:off x="9138235" y="3201166"/>
            <a:ext cx="1245648" cy="307777"/>
          </a:xfrm>
          <a:prstGeom prst="rect">
            <a:avLst/>
          </a:prstGeom>
          <a:noFill/>
        </p:spPr>
        <p:txBody>
          <a:bodyPr wrap="square" tIns="45720" bIns="45720" rtlCol="0">
            <a:spAutoFit/>
          </a:bodyPr>
          <a:lstStyle/>
          <a:p>
            <a:r>
              <a:rPr lang="en-US" sz="1400" dirty="0">
                <a:latin typeface="Segoe Condensed" panose="020B0606040200020203" pitchFamily="34" charset="0"/>
                <a:cs typeface="Segoe UI Light" panose="020B0502040204020203" pitchFamily="34" charset="0"/>
              </a:rPr>
              <a:t>980Hz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74088F1-FB13-92E6-E09E-05CD820524CD}"/>
              </a:ext>
            </a:extLst>
          </p:cNvPr>
          <p:cNvSpPr txBox="1"/>
          <p:nvPr/>
        </p:nvSpPr>
        <p:spPr>
          <a:xfrm>
            <a:off x="9138235" y="3429284"/>
            <a:ext cx="1245648" cy="307777"/>
          </a:xfrm>
          <a:prstGeom prst="rect">
            <a:avLst/>
          </a:prstGeom>
          <a:noFill/>
        </p:spPr>
        <p:txBody>
          <a:bodyPr wrap="square" tIns="45720" bIns="45720" rtlCol="0">
            <a:spAutoFit/>
          </a:bodyPr>
          <a:lstStyle/>
          <a:p>
            <a:r>
              <a:rPr lang="en-US" sz="1400" dirty="0">
                <a:latin typeface="Segoe Condensed" panose="020B0606040200020203" pitchFamily="34" charset="0"/>
                <a:cs typeface="Segoe UI Light" panose="020B0502040204020203" pitchFamily="34" charset="0"/>
              </a:rPr>
              <a:t>490Hz</a:t>
            </a:r>
          </a:p>
        </p:txBody>
      </p:sp>
      <p:sp>
        <p:nvSpPr>
          <p:cNvPr id="47" name="Right Brace 46">
            <a:extLst>
              <a:ext uri="{FF2B5EF4-FFF2-40B4-BE49-F238E27FC236}">
                <a16:creationId xmlns:a16="http://schemas.microsoft.com/office/drawing/2014/main" id="{E815E64D-5E6E-C94F-D0FE-89B4F6515222}"/>
              </a:ext>
            </a:extLst>
          </p:cNvPr>
          <p:cNvSpPr/>
          <p:nvPr/>
        </p:nvSpPr>
        <p:spPr>
          <a:xfrm>
            <a:off x="9000951" y="3499498"/>
            <a:ext cx="176592" cy="167350"/>
          </a:xfrm>
          <a:prstGeom prst="rightBrace">
            <a:avLst>
              <a:gd name="adj1" fmla="val 0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618BD6E1-872A-954E-5A7A-6F68703C2B56}"/>
              </a:ext>
            </a:extLst>
          </p:cNvPr>
          <p:cNvCxnSpPr>
            <a:cxnSpLocks/>
          </p:cNvCxnSpPr>
          <p:nvPr/>
        </p:nvCxnSpPr>
        <p:spPr>
          <a:xfrm>
            <a:off x="9007668" y="3048857"/>
            <a:ext cx="16987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EE6B77AE-C1D5-64CF-BF27-9EA1FE410B49}"/>
              </a:ext>
            </a:extLst>
          </p:cNvPr>
          <p:cNvSpPr txBox="1"/>
          <p:nvPr/>
        </p:nvSpPr>
        <p:spPr>
          <a:xfrm>
            <a:off x="9138235" y="2893389"/>
            <a:ext cx="1245648" cy="307777"/>
          </a:xfrm>
          <a:prstGeom prst="rect">
            <a:avLst/>
          </a:prstGeom>
          <a:noFill/>
        </p:spPr>
        <p:txBody>
          <a:bodyPr wrap="square" tIns="45720" bIns="45720" rtlCol="0">
            <a:spAutoFit/>
          </a:bodyPr>
          <a:lstStyle/>
          <a:p>
            <a:r>
              <a:rPr lang="en-US" sz="1400" dirty="0">
                <a:latin typeface="Segoe Condensed" panose="020B0606040200020203" pitchFamily="34" charset="0"/>
                <a:cs typeface="Segoe UI Light" panose="020B0502040204020203" pitchFamily="34" charset="0"/>
              </a:rPr>
              <a:t>490Hz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22E6C92-42BA-1C3A-12B9-50FAA5B4FABB}"/>
              </a:ext>
            </a:extLst>
          </p:cNvPr>
          <p:cNvSpPr txBox="1"/>
          <p:nvPr/>
        </p:nvSpPr>
        <p:spPr>
          <a:xfrm>
            <a:off x="9144439" y="4140273"/>
            <a:ext cx="1245648" cy="307777"/>
          </a:xfrm>
          <a:prstGeom prst="rect">
            <a:avLst/>
          </a:prstGeom>
          <a:noFill/>
        </p:spPr>
        <p:txBody>
          <a:bodyPr wrap="square" tIns="45720" bIns="45720" rtlCol="0">
            <a:spAutoFit/>
          </a:bodyPr>
          <a:lstStyle/>
          <a:p>
            <a:r>
              <a:rPr lang="en-US" sz="1400" dirty="0">
                <a:latin typeface="Segoe Condensed" panose="020B0606040200020203" pitchFamily="34" charset="0"/>
                <a:cs typeface="Segoe UI Light" panose="020B0502040204020203" pitchFamily="34" charset="0"/>
              </a:rPr>
              <a:t>490Hz</a:t>
            </a:r>
          </a:p>
        </p:txBody>
      </p:sp>
      <p:sp>
        <p:nvSpPr>
          <p:cNvPr id="51" name="Right Brace 50">
            <a:extLst>
              <a:ext uri="{FF2B5EF4-FFF2-40B4-BE49-F238E27FC236}">
                <a16:creationId xmlns:a16="http://schemas.microsoft.com/office/drawing/2014/main" id="{40873D61-B018-F482-6378-659F61390DD0}"/>
              </a:ext>
            </a:extLst>
          </p:cNvPr>
          <p:cNvSpPr/>
          <p:nvPr/>
        </p:nvSpPr>
        <p:spPr>
          <a:xfrm>
            <a:off x="9007155" y="4210487"/>
            <a:ext cx="176592" cy="167350"/>
          </a:xfrm>
          <a:prstGeom prst="rightBrace">
            <a:avLst>
              <a:gd name="adj1" fmla="val 0"/>
              <a:gd name="adj2" fmla="val 5000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144403E-14DC-F40B-43E5-9C024143C769}"/>
              </a:ext>
            </a:extLst>
          </p:cNvPr>
          <p:cNvSpPr txBox="1"/>
          <p:nvPr/>
        </p:nvSpPr>
        <p:spPr>
          <a:xfrm>
            <a:off x="9149596" y="2642185"/>
            <a:ext cx="721264" cy="261610"/>
          </a:xfrm>
          <a:prstGeom prst="rect">
            <a:avLst/>
          </a:prstGeom>
          <a:noFill/>
        </p:spPr>
        <p:txBody>
          <a:bodyPr wrap="square" tIns="45720" bIns="45720" rtlCol="0">
            <a:spAutoFit/>
          </a:bodyPr>
          <a:lstStyle/>
          <a:p>
            <a:r>
              <a:rPr lang="en-US" sz="1100" b="1" dirty="0">
                <a:latin typeface="Segoe Condensed" panose="020B0606040200020203" pitchFamily="34" charset="0"/>
                <a:cs typeface="Segoe UI Light" panose="020B0502040204020203" pitchFamily="34" charset="0"/>
              </a:rPr>
              <a:t>PWM Freq</a:t>
            </a:r>
          </a:p>
        </p:txBody>
      </p:sp>
    </p:spTree>
    <p:extLst>
      <p:ext uri="{BB962C8B-B14F-4D97-AF65-F5344CB8AC3E}">
        <p14:creationId xmlns:p14="http://schemas.microsoft.com/office/powerpoint/2010/main" val="27001535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CD28CEA-038C-7847-9AB9-56ADC11BF8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5176"/>
          <a:stretch/>
        </p:blipFill>
        <p:spPr>
          <a:xfrm rot="10800000">
            <a:off x="2463799" y="966710"/>
            <a:ext cx="9906059" cy="984574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B32A4B0-3B74-BE47-882B-4E1E59FF2F28}"/>
              </a:ext>
            </a:extLst>
          </p:cNvPr>
          <p:cNvSpPr txBox="1"/>
          <p:nvPr/>
        </p:nvSpPr>
        <p:spPr>
          <a:xfrm>
            <a:off x="4585109" y="392977"/>
            <a:ext cx="6504043" cy="1107996"/>
          </a:xfrm>
          <a:prstGeom prst="rect">
            <a:avLst/>
          </a:prstGeom>
          <a:noFill/>
        </p:spPr>
        <p:txBody>
          <a:bodyPr wrap="square" tIns="45720" bIns="45720" rtlCol="0">
            <a:spAutoFit/>
          </a:bodyPr>
          <a:lstStyle/>
          <a:p>
            <a:r>
              <a:rPr lang="en-US" b="1" dirty="0">
                <a:latin typeface="Segoe Condensed" panose="020B0606040200020203" pitchFamily="34" charset="0"/>
                <a:cs typeface="Segoe UI Light" panose="020B0502040204020203" pitchFamily="34" charset="0"/>
              </a:rPr>
              <a:t>Controllable Built-In LED</a:t>
            </a:r>
          </a:p>
          <a:p>
            <a:r>
              <a:rPr lang="en-US" sz="1600" dirty="0">
                <a:latin typeface="Segoe Condensed" panose="020B0606040200020203" pitchFamily="34" charset="0"/>
                <a:cs typeface="Segoe UI Light" panose="020B0502040204020203" pitchFamily="34" charset="0"/>
              </a:rPr>
              <a:t>Many Arduinos have a built-in LED (specified by the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LED_BUILTIN</a:t>
            </a:r>
            <a:r>
              <a:rPr lang="en-US" sz="1600" dirty="0">
                <a:latin typeface="Segoe Condensed" panose="020B0606040200020203" pitchFamily="34" charset="0"/>
                <a:cs typeface="Courier New" panose="02070309020205020404" pitchFamily="49" charset="0"/>
              </a:rPr>
              <a:t> </a:t>
            </a:r>
            <a:r>
              <a:rPr lang="en-US" sz="1600" dirty="0">
                <a:latin typeface="Segoe Condensed" panose="020B0606040200020203" pitchFamily="34" charset="0"/>
                <a:cs typeface="Segoe UI Light" panose="020B0502040204020203" pitchFamily="34" charset="0"/>
              </a:rPr>
              <a:t>constant) that’s controllable like any other LED with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digitalWrite</a:t>
            </a:r>
            <a:r>
              <a:rPr lang="en-US" sz="1600" dirty="0">
                <a:latin typeface="Segoe Condensed" panose="020B0606040200020203" pitchFamily="34" charset="0"/>
                <a:cs typeface="Courier New" panose="02070309020205020404" pitchFamily="49" charset="0"/>
              </a:rPr>
              <a:t> </a:t>
            </a:r>
            <a:r>
              <a:rPr lang="en-US" sz="1600" dirty="0">
                <a:latin typeface="Segoe Condensed" panose="020B0606040200020203" pitchFamily="34" charset="0"/>
                <a:cs typeface="Segoe UI Light" panose="020B0502040204020203" pitchFamily="34" charset="0"/>
              </a:rPr>
              <a:t>and 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digitalWrite</a:t>
            </a:r>
            <a:r>
              <a:rPr lang="en-US" sz="1600" dirty="0">
                <a:latin typeface="Segoe Condensed" panose="020B0606040200020203" pitchFamily="34" charset="0"/>
                <a:cs typeface="Courier New" panose="02070309020205020404" pitchFamily="49" charset="0"/>
              </a:rPr>
              <a:t> </a:t>
            </a:r>
            <a:r>
              <a:rPr lang="en-US" sz="1600" dirty="0">
                <a:latin typeface="Segoe Condensed" panose="020B0606040200020203" pitchFamily="34" charset="0"/>
              </a:rPr>
              <a:t>calls. </a:t>
            </a:r>
            <a:r>
              <a:rPr lang="en-US" sz="1600" dirty="0">
                <a:latin typeface="Segoe Condensed" panose="020B0606040200020203" pitchFamily="34" charset="0"/>
                <a:cs typeface="Segoe UI Light" panose="020B0502040204020203" pitchFamily="34" charset="0"/>
              </a:rPr>
              <a:t>On the </a:t>
            </a:r>
            <a:r>
              <a:rPr lang="en-US" sz="1600" dirty="0" err="1">
                <a:latin typeface="Segoe Condensed" panose="020B0606040200020203" pitchFamily="34" charset="0"/>
                <a:cs typeface="Segoe UI Light" panose="020B0502040204020203" pitchFamily="34" charset="0"/>
              </a:rPr>
              <a:t>Arduno</a:t>
            </a:r>
            <a:r>
              <a:rPr lang="en-US" sz="1600" dirty="0">
                <a:latin typeface="Segoe Condensed" panose="020B0606040200020203" pitchFamily="34" charset="0"/>
                <a:cs typeface="Segoe UI Light" panose="020B0502040204020203" pitchFamily="34" charset="0"/>
              </a:rPr>
              <a:t> Uno and Leonardo, the built-in LED is here.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92FB8A98-2B5B-824E-B5E7-11BD9536673D}"/>
              </a:ext>
            </a:extLst>
          </p:cNvPr>
          <p:cNvSpPr/>
          <p:nvPr/>
        </p:nvSpPr>
        <p:spPr>
          <a:xfrm>
            <a:off x="5364480" y="2728763"/>
            <a:ext cx="731520" cy="293779"/>
          </a:xfrm>
          <a:prstGeom prst="round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reeform 1">
            <a:extLst>
              <a:ext uri="{FF2B5EF4-FFF2-40B4-BE49-F238E27FC236}">
                <a16:creationId xmlns:a16="http://schemas.microsoft.com/office/drawing/2014/main" id="{1C5966CE-79E0-1B45-9B4E-597FB12A9ACD}"/>
              </a:ext>
            </a:extLst>
          </p:cNvPr>
          <p:cNvSpPr/>
          <p:nvPr/>
        </p:nvSpPr>
        <p:spPr>
          <a:xfrm>
            <a:off x="4337137" y="557939"/>
            <a:ext cx="885792" cy="2293749"/>
          </a:xfrm>
          <a:custGeom>
            <a:avLst/>
            <a:gdLst>
              <a:gd name="connsiteX0" fmla="*/ 356461 w 1332854"/>
              <a:gd name="connsiteY0" fmla="*/ 0 h 2293749"/>
              <a:gd name="connsiteX1" fmla="*/ 0 w 1332854"/>
              <a:gd name="connsiteY1" fmla="*/ 0 h 2293749"/>
              <a:gd name="connsiteX2" fmla="*/ 0 w 1332854"/>
              <a:gd name="connsiteY2" fmla="*/ 2293749 h 2293749"/>
              <a:gd name="connsiteX3" fmla="*/ 294467 w 1332854"/>
              <a:gd name="connsiteY3" fmla="*/ 2293749 h 2293749"/>
              <a:gd name="connsiteX4" fmla="*/ 1332854 w 1332854"/>
              <a:gd name="connsiteY4" fmla="*/ 2293749 h 22937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32854" h="2293749">
                <a:moveTo>
                  <a:pt x="356461" y="0"/>
                </a:moveTo>
                <a:lnTo>
                  <a:pt x="0" y="0"/>
                </a:lnTo>
                <a:lnTo>
                  <a:pt x="0" y="2293749"/>
                </a:lnTo>
                <a:lnTo>
                  <a:pt x="294467" y="2293749"/>
                </a:lnTo>
                <a:lnTo>
                  <a:pt x="1332854" y="2293749"/>
                </a:ln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2514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CD28CEA-038C-7847-9AB9-56ADC11BF8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5192"/>
          <a:stretch/>
        </p:blipFill>
        <p:spPr>
          <a:xfrm rot="10800000">
            <a:off x="935664" y="670307"/>
            <a:ext cx="8633639" cy="858363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B32A4B0-3B74-BE47-882B-4E1E59FF2F28}"/>
              </a:ext>
            </a:extLst>
          </p:cNvPr>
          <p:cNvSpPr txBox="1"/>
          <p:nvPr/>
        </p:nvSpPr>
        <p:spPr>
          <a:xfrm>
            <a:off x="7396013" y="743403"/>
            <a:ext cx="3976838" cy="1354217"/>
          </a:xfrm>
          <a:prstGeom prst="rect">
            <a:avLst/>
          </a:prstGeom>
          <a:noFill/>
        </p:spPr>
        <p:txBody>
          <a:bodyPr wrap="square" tIns="45720" bIns="45720" rtlCol="0">
            <a:spAutoFit/>
          </a:bodyPr>
          <a:lstStyle/>
          <a:p>
            <a:r>
              <a:rPr lang="en-US" b="1" dirty="0">
                <a:latin typeface="Segoe Condensed" panose="020B0606040200020203" pitchFamily="34" charset="0"/>
                <a:cs typeface="Segoe UI Light" panose="020B0502040204020203" pitchFamily="34" charset="0"/>
              </a:rPr>
              <a:t>Six Analog </a:t>
            </a:r>
            <a:r>
              <a:rPr lang="en-US" b="1" u="sng" dirty="0">
                <a:latin typeface="Segoe Condensed" panose="020B0606040200020203" pitchFamily="34" charset="0"/>
                <a:cs typeface="Segoe UI Light" panose="020B0502040204020203" pitchFamily="34" charset="0"/>
              </a:rPr>
              <a:t>Output</a:t>
            </a:r>
            <a:r>
              <a:rPr lang="en-US" b="1" dirty="0">
                <a:latin typeface="Segoe Condensed" panose="020B0606040200020203" pitchFamily="34" charset="0"/>
                <a:cs typeface="Segoe UI Light" panose="020B0502040204020203" pitchFamily="34" charset="0"/>
              </a:rPr>
              <a:t> Pins</a:t>
            </a:r>
          </a:p>
          <a:p>
            <a:r>
              <a:rPr lang="en-US" sz="1600" dirty="0">
                <a:latin typeface="Segoe Condensed" panose="020B0606040200020203" pitchFamily="34" charset="0"/>
                <a:cs typeface="Segoe UI Light" panose="020B0502040204020203" pitchFamily="34" charset="0"/>
              </a:rPr>
              <a:t>The Arduino Uno has </a:t>
            </a:r>
            <a:r>
              <a:rPr lang="en-US" sz="1600" b="1" dirty="0">
                <a:latin typeface="Segoe Condensed" panose="020B0606040200020203" pitchFamily="34" charset="0"/>
                <a:cs typeface="Segoe UI Light" panose="020B0502040204020203" pitchFamily="34" charset="0"/>
              </a:rPr>
              <a:t>6</a:t>
            </a:r>
            <a:r>
              <a:rPr lang="en-US" sz="1600" dirty="0">
                <a:latin typeface="Segoe Condensed" panose="020B0606040200020203" pitchFamily="34" charset="0"/>
                <a:cs typeface="Segoe UI Light" panose="020B0502040204020203" pitchFamily="34" charset="0"/>
              </a:rPr>
              <a:t> analog </a:t>
            </a:r>
            <a:r>
              <a:rPr lang="en-US" sz="1600" b="1" dirty="0">
                <a:latin typeface="Segoe Condensed" panose="020B0606040200020203" pitchFamily="34" charset="0"/>
                <a:cs typeface="Segoe UI Light" panose="020B0502040204020203" pitchFamily="34" charset="0"/>
              </a:rPr>
              <a:t>output</a:t>
            </a:r>
            <a:r>
              <a:rPr lang="en-US" sz="1600" dirty="0">
                <a:latin typeface="Segoe Condensed" panose="020B0606040200020203" pitchFamily="34" charset="0"/>
                <a:cs typeface="Segoe UI Light" panose="020B0502040204020203" pitchFamily="34" charset="0"/>
              </a:rPr>
              <a:t> pins indicated by the tilde ~, which can output a voltage signal between 0 and 5V using PWM via the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analogWrite</a:t>
            </a:r>
            <a:r>
              <a:rPr lang="en-US" sz="1600" dirty="0">
                <a:latin typeface="Segoe Condensed" panose="020B0606040200020203" pitchFamily="34" charset="0"/>
                <a:cs typeface="Segoe UI Light" panose="020B0502040204020203" pitchFamily="34" charset="0"/>
              </a:rPr>
              <a:t> command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A244C53-23F5-0446-A544-32EA9ADE6134}"/>
              </a:ext>
            </a:extLst>
          </p:cNvPr>
          <p:cNvCxnSpPr>
            <a:cxnSpLocks/>
          </p:cNvCxnSpPr>
          <p:nvPr/>
        </p:nvCxnSpPr>
        <p:spPr>
          <a:xfrm flipH="1">
            <a:off x="3893083" y="1240249"/>
            <a:ext cx="296786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92FB8A98-2B5B-824E-B5E7-11BD9536673D}"/>
              </a:ext>
            </a:extLst>
          </p:cNvPr>
          <p:cNvSpPr/>
          <p:nvPr/>
        </p:nvSpPr>
        <p:spPr>
          <a:xfrm>
            <a:off x="4243893" y="1409300"/>
            <a:ext cx="637747" cy="256120"/>
          </a:xfrm>
          <a:prstGeom prst="round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40CEDBB-6C29-7A4A-8AE6-2DEEEB683FD0}"/>
              </a:ext>
            </a:extLst>
          </p:cNvPr>
          <p:cNvSpPr/>
          <p:nvPr/>
        </p:nvSpPr>
        <p:spPr>
          <a:xfrm>
            <a:off x="5416707" y="1409300"/>
            <a:ext cx="444654" cy="255099"/>
          </a:xfrm>
          <a:prstGeom prst="round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CB0279E-7304-0948-8284-D9D8D9C8C965}"/>
              </a:ext>
            </a:extLst>
          </p:cNvPr>
          <p:cNvSpPr/>
          <p:nvPr/>
        </p:nvSpPr>
        <p:spPr>
          <a:xfrm>
            <a:off x="6054342" y="1409300"/>
            <a:ext cx="220850" cy="255099"/>
          </a:xfrm>
          <a:prstGeom prst="round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6E32C8B-028F-2548-921B-6876C57C07FF}"/>
              </a:ext>
            </a:extLst>
          </p:cNvPr>
          <p:cNvCxnSpPr>
            <a:cxnSpLocks/>
          </p:cNvCxnSpPr>
          <p:nvPr/>
        </p:nvCxnSpPr>
        <p:spPr>
          <a:xfrm rot="10800000" flipH="1">
            <a:off x="5628135" y="5847130"/>
            <a:ext cx="128016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81CD443-D820-4044-A492-2DE6FCF38985}"/>
              </a:ext>
            </a:extLst>
          </p:cNvPr>
          <p:cNvSpPr txBox="1"/>
          <p:nvPr/>
        </p:nvSpPr>
        <p:spPr>
          <a:xfrm>
            <a:off x="7396013" y="4996318"/>
            <a:ext cx="3976838" cy="1107996"/>
          </a:xfrm>
          <a:prstGeom prst="rect">
            <a:avLst/>
          </a:prstGeom>
          <a:noFill/>
        </p:spPr>
        <p:txBody>
          <a:bodyPr wrap="square" tIns="45720" bIns="45720" rtlCol="0">
            <a:spAutoFit/>
          </a:bodyPr>
          <a:lstStyle/>
          <a:p>
            <a:r>
              <a:rPr lang="en-US" b="1" dirty="0">
                <a:latin typeface="Segoe Condensed" panose="020B0606040200020203" pitchFamily="34" charset="0"/>
                <a:cs typeface="Segoe UI Light" panose="020B0502040204020203" pitchFamily="34" charset="0"/>
              </a:rPr>
              <a:t>Six Analog </a:t>
            </a:r>
            <a:r>
              <a:rPr lang="en-US" b="1" u="sng" dirty="0">
                <a:latin typeface="Segoe Condensed" panose="020B0606040200020203" pitchFamily="34" charset="0"/>
                <a:cs typeface="Segoe UI Light" panose="020B0502040204020203" pitchFamily="34" charset="0"/>
              </a:rPr>
              <a:t>Input</a:t>
            </a:r>
            <a:r>
              <a:rPr lang="en-US" b="1" dirty="0">
                <a:latin typeface="Segoe Condensed" panose="020B0606040200020203" pitchFamily="34" charset="0"/>
                <a:cs typeface="Segoe UI Light" panose="020B0502040204020203" pitchFamily="34" charset="0"/>
              </a:rPr>
              <a:t> Pins</a:t>
            </a:r>
          </a:p>
          <a:p>
            <a:r>
              <a:rPr lang="en-US" sz="1600" dirty="0">
                <a:latin typeface="Segoe Condensed" panose="020B0606040200020203" pitchFamily="34" charset="0"/>
                <a:cs typeface="Segoe UI Light" panose="020B0502040204020203" pitchFamily="34" charset="0"/>
              </a:rPr>
              <a:t>The Arduino Uno has </a:t>
            </a:r>
            <a:r>
              <a:rPr lang="en-US" sz="1600" b="1" dirty="0">
                <a:latin typeface="Segoe Condensed" panose="020B0606040200020203" pitchFamily="34" charset="0"/>
                <a:cs typeface="Segoe UI Light" panose="020B0502040204020203" pitchFamily="34" charset="0"/>
              </a:rPr>
              <a:t>6</a:t>
            </a:r>
            <a:r>
              <a:rPr lang="en-US" sz="1600" dirty="0">
                <a:latin typeface="Segoe Condensed" panose="020B0606040200020203" pitchFamily="34" charset="0"/>
                <a:cs typeface="Segoe UI Light" panose="020B0502040204020203" pitchFamily="34" charset="0"/>
              </a:rPr>
              <a:t> analog </a:t>
            </a:r>
            <a:r>
              <a:rPr lang="en-US" sz="1600" b="1" dirty="0">
                <a:latin typeface="Segoe Condensed" panose="020B0606040200020203" pitchFamily="34" charset="0"/>
                <a:cs typeface="Segoe UI Light" panose="020B0502040204020203" pitchFamily="34" charset="0"/>
              </a:rPr>
              <a:t>input</a:t>
            </a:r>
            <a:r>
              <a:rPr lang="en-US" sz="1600" dirty="0">
                <a:latin typeface="Segoe Condensed" panose="020B0606040200020203" pitchFamily="34" charset="0"/>
                <a:cs typeface="Segoe UI Light" panose="020B0502040204020203" pitchFamily="34" charset="0"/>
              </a:rPr>
              <a:t> pins, which can read a voltage signal between 0-5V using the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analogRead</a:t>
            </a:r>
            <a:r>
              <a:rPr lang="en-US" sz="1600" dirty="0">
                <a:latin typeface="Segoe Condensed" panose="020B0606040200020203" pitchFamily="34" charset="0"/>
                <a:cs typeface="Courier New" panose="02070309020205020404" pitchFamily="49" charset="0"/>
              </a:rPr>
              <a:t> </a:t>
            </a:r>
            <a:r>
              <a:rPr lang="en-US" sz="1600" dirty="0">
                <a:latin typeface="Segoe Condensed" panose="020B0606040200020203" pitchFamily="34" charset="0"/>
                <a:cs typeface="Segoe UI Light" panose="020B0502040204020203" pitchFamily="34" charset="0"/>
              </a:rPr>
              <a:t>command</a:t>
            </a:r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3E2A7E7A-C8F7-B947-9957-519005DCD57C}"/>
              </a:ext>
            </a:extLst>
          </p:cNvPr>
          <p:cNvSpPr/>
          <p:nvPr/>
        </p:nvSpPr>
        <p:spPr>
          <a:xfrm>
            <a:off x="5147215" y="914399"/>
            <a:ext cx="1943100" cy="327467"/>
          </a:xfrm>
          <a:custGeom>
            <a:avLst/>
            <a:gdLst>
              <a:gd name="connsiteX0" fmla="*/ 0 w 1943100"/>
              <a:gd name="connsiteY0" fmla="*/ 438150 h 438150"/>
              <a:gd name="connsiteX1" fmla="*/ 0 w 1943100"/>
              <a:gd name="connsiteY1" fmla="*/ 0 h 438150"/>
              <a:gd name="connsiteX2" fmla="*/ 1943100 w 1943100"/>
              <a:gd name="connsiteY2" fmla="*/ 0 h 438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43100" h="438150">
                <a:moveTo>
                  <a:pt x="0" y="438150"/>
                </a:moveTo>
                <a:lnTo>
                  <a:pt x="0" y="0"/>
                </a:lnTo>
                <a:lnTo>
                  <a:pt x="1943100" y="0"/>
                </a:lnTo>
              </a:path>
            </a:pathLst>
          </a:cu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D9DCEE0D-91C2-9E4F-826C-FF618C2DE027}"/>
              </a:ext>
            </a:extLst>
          </p:cNvPr>
          <p:cNvSpPr/>
          <p:nvPr/>
        </p:nvSpPr>
        <p:spPr>
          <a:xfrm>
            <a:off x="5621040" y="5408693"/>
            <a:ext cx="1298448" cy="256032"/>
          </a:xfrm>
          <a:prstGeom prst="round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68DCF83E-8470-5542-96EE-FFCE4616CF6F}"/>
              </a:ext>
            </a:extLst>
          </p:cNvPr>
          <p:cNvSpPr/>
          <p:nvPr/>
        </p:nvSpPr>
        <p:spPr>
          <a:xfrm flipV="1">
            <a:off x="6292809" y="5839587"/>
            <a:ext cx="1943100" cy="327467"/>
          </a:xfrm>
          <a:custGeom>
            <a:avLst/>
            <a:gdLst>
              <a:gd name="connsiteX0" fmla="*/ 0 w 1943100"/>
              <a:gd name="connsiteY0" fmla="*/ 438150 h 438150"/>
              <a:gd name="connsiteX1" fmla="*/ 0 w 1943100"/>
              <a:gd name="connsiteY1" fmla="*/ 0 h 438150"/>
              <a:gd name="connsiteX2" fmla="*/ 1943100 w 1943100"/>
              <a:gd name="connsiteY2" fmla="*/ 0 h 438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43100" h="438150">
                <a:moveTo>
                  <a:pt x="0" y="438150"/>
                </a:moveTo>
                <a:lnTo>
                  <a:pt x="0" y="0"/>
                </a:lnTo>
                <a:lnTo>
                  <a:pt x="1943100" y="0"/>
                </a:lnTo>
              </a:path>
            </a:pathLst>
          </a:cu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8381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47814D8-82BA-EEDE-F2A3-041298CFDF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2006" y="574340"/>
            <a:ext cx="7607988" cy="5642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2907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CD28CEA-038C-7847-9AB9-56ADC11BF8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5192"/>
          <a:stretch/>
        </p:blipFill>
        <p:spPr>
          <a:xfrm rot="10800000">
            <a:off x="935664" y="670307"/>
            <a:ext cx="8633639" cy="858363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B32A4B0-3B74-BE47-882B-4E1E59FF2F28}"/>
              </a:ext>
            </a:extLst>
          </p:cNvPr>
          <p:cNvSpPr txBox="1"/>
          <p:nvPr/>
        </p:nvSpPr>
        <p:spPr>
          <a:xfrm>
            <a:off x="7396013" y="743403"/>
            <a:ext cx="3976838" cy="1354217"/>
          </a:xfrm>
          <a:prstGeom prst="rect">
            <a:avLst/>
          </a:prstGeom>
          <a:noFill/>
        </p:spPr>
        <p:txBody>
          <a:bodyPr wrap="square" tIns="45720" bIns="45720" rtlCol="0">
            <a:spAutoFit/>
          </a:bodyPr>
          <a:lstStyle/>
          <a:p>
            <a:r>
              <a:rPr lang="en-US" b="1" dirty="0">
                <a:latin typeface="Segoe Condensed" panose="020B0606040200020203" pitchFamily="34" charset="0"/>
                <a:cs typeface="Segoe UI Light" panose="020B0502040204020203" pitchFamily="34" charset="0"/>
              </a:rPr>
              <a:t>Six Analog </a:t>
            </a:r>
            <a:r>
              <a:rPr lang="en-US" b="1" u="sng" dirty="0">
                <a:latin typeface="Segoe Condensed" panose="020B0606040200020203" pitchFamily="34" charset="0"/>
                <a:cs typeface="Segoe UI Light" panose="020B0502040204020203" pitchFamily="34" charset="0"/>
              </a:rPr>
              <a:t>Output</a:t>
            </a:r>
            <a:r>
              <a:rPr lang="en-US" b="1" dirty="0">
                <a:latin typeface="Segoe Condensed" panose="020B0606040200020203" pitchFamily="34" charset="0"/>
                <a:cs typeface="Segoe UI Light" panose="020B0502040204020203" pitchFamily="34" charset="0"/>
              </a:rPr>
              <a:t> Pins</a:t>
            </a:r>
          </a:p>
          <a:p>
            <a:r>
              <a:rPr lang="en-US" sz="1600" dirty="0">
                <a:latin typeface="Segoe Condensed" panose="020B0606040200020203" pitchFamily="34" charset="0"/>
                <a:cs typeface="Segoe UI Light" panose="020B0502040204020203" pitchFamily="34" charset="0"/>
              </a:rPr>
              <a:t>The Arduino Uno has </a:t>
            </a:r>
            <a:r>
              <a:rPr lang="en-US" sz="1600" b="1" dirty="0">
                <a:latin typeface="Segoe Condensed" panose="020B0606040200020203" pitchFamily="34" charset="0"/>
                <a:cs typeface="Segoe UI Light" panose="020B0502040204020203" pitchFamily="34" charset="0"/>
              </a:rPr>
              <a:t>6</a:t>
            </a:r>
            <a:r>
              <a:rPr lang="en-US" sz="1600" dirty="0">
                <a:latin typeface="Segoe Condensed" panose="020B0606040200020203" pitchFamily="34" charset="0"/>
                <a:cs typeface="Segoe UI Light" panose="020B0502040204020203" pitchFamily="34" charset="0"/>
              </a:rPr>
              <a:t> analog </a:t>
            </a:r>
            <a:r>
              <a:rPr lang="en-US" sz="1600" b="1" dirty="0">
                <a:latin typeface="Segoe Condensed" panose="020B0606040200020203" pitchFamily="34" charset="0"/>
                <a:cs typeface="Segoe UI Light" panose="020B0502040204020203" pitchFamily="34" charset="0"/>
              </a:rPr>
              <a:t>output</a:t>
            </a:r>
            <a:r>
              <a:rPr lang="en-US" sz="1600" dirty="0">
                <a:latin typeface="Segoe Condensed" panose="020B0606040200020203" pitchFamily="34" charset="0"/>
                <a:cs typeface="Segoe UI Light" panose="020B0502040204020203" pitchFamily="34" charset="0"/>
              </a:rPr>
              <a:t> pins indicated by the tilde ~, which can output a voltage signal between 0 and 5V using PWM via the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analogWrite</a:t>
            </a:r>
            <a:r>
              <a:rPr lang="en-US" sz="1600" dirty="0">
                <a:latin typeface="Segoe Condensed" panose="020B0606040200020203" pitchFamily="34" charset="0"/>
                <a:cs typeface="Segoe UI Light" panose="020B0502040204020203" pitchFamily="34" charset="0"/>
              </a:rPr>
              <a:t> command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A244C53-23F5-0446-A544-32EA9ADE6134}"/>
              </a:ext>
            </a:extLst>
          </p:cNvPr>
          <p:cNvCxnSpPr>
            <a:cxnSpLocks/>
          </p:cNvCxnSpPr>
          <p:nvPr/>
        </p:nvCxnSpPr>
        <p:spPr>
          <a:xfrm flipH="1">
            <a:off x="3893083" y="1240249"/>
            <a:ext cx="296786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92FB8A98-2B5B-824E-B5E7-11BD9536673D}"/>
              </a:ext>
            </a:extLst>
          </p:cNvPr>
          <p:cNvSpPr/>
          <p:nvPr/>
        </p:nvSpPr>
        <p:spPr>
          <a:xfrm>
            <a:off x="4243893" y="1409300"/>
            <a:ext cx="637747" cy="256120"/>
          </a:xfrm>
          <a:prstGeom prst="round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40CEDBB-6C29-7A4A-8AE6-2DEEEB683FD0}"/>
              </a:ext>
            </a:extLst>
          </p:cNvPr>
          <p:cNvSpPr/>
          <p:nvPr/>
        </p:nvSpPr>
        <p:spPr>
          <a:xfrm>
            <a:off x="5416707" y="1409300"/>
            <a:ext cx="444654" cy="255099"/>
          </a:xfrm>
          <a:prstGeom prst="round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CB0279E-7304-0948-8284-D9D8D9C8C965}"/>
              </a:ext>
            </a:extLst>
          </p:cNvPr>
          <p:cNvSpPr/>
          <p:nvPr/>
        </p:nvSpPr>
        <p:spPr>
          <a:xfrm>
            <a:off x="6054342" y="1409300"/>
            <a:ext cx="220850" cy="255099"/>
          </a:xfrm>
          <a:prstGeom prst="round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6E32C8B-028F-2548-921B-6876C57C07FF}"/>
              </a:ext>
            </a:extLst>
          </p:cNvPr>
          <p:cNvCxnSpPr>
            <a:cxnSpLocks/>
          </p:cNvCxnSpPr>
          <p:nvPr/>
        </p:nvCxnSpPr>
        <p:spPr>
          <a:xfrm rot="10800000" flipH="1">
            <a:off x="5628135" y="5847130"/>
            <a:ext cx="128016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81CD443-D820-4044-A492-2DE6FCF38985}"/>
              </a:ext>
            </a:extLst>
          </p:cNvPr>
          <p:cNvSpPr txBox="1"/>
          <p:nvPr/>
        </p:nvSpPr>
        <p:spPr>
          <a:xfrm>
            <a:off x="7396013" y="4996318"/>
            <a:ext cx="3976838" cy="1107996"/>
          </a:xfrm>
          <a:prstGeom prst="rect">
            <a:avLst/>
          </a:prstGeom>
          <a:noFill/>
        </p:spPr>
        <p:txBody>
          <a:bodyPr wrap="square" tIns="45720" bIns="45720" rtlCol="0">
            <a:spAutoFit/>
          </a:bodyPr>
          <a:lstStyle/>
          <a:p>
            <a:r>
              <a:rPr lang="en-US" b="1" dirty="0">
                <a:latin typeface="Segoe Condensed" panose="020B0606040200020203" pitchFamily="34" charset="0"/>
                <a:cs typeface="Segoe UI Light" panose="020B0502040204020203" pitchFamily="34" charset="0"/>
              </a:rPr>
              <a:t>Six Analog </a:t>
            </a:r>
            <a:r>
              <a:rPr lang="en-US" b="1" u="sng" dirty="0">
                <a:latin typeface="Segoe Condensed" panose="020B0606040200020203" pitchFamily="34" charset="0"/>
                <a:cs typeface="Segoe UI Light" panose="020B0502040204020203" pitchFamily="34" charset="0"/>
              </a:rPr>
              <a:t>Input</a:t>
            </a:r>
            <a:r>
              <a:rPr lang="en-US" b="1" dirty="0">
                <a:latin typeface="Segoe Condensed" panose="020B0606040200020203" pitchFamily="34" charset="0"/>
                <a:cs typeface="Segoe UI Light" panose="020B0502040204020203" pitchFamily="34" charset="0"/>
              </a:rPr>
              <a:t> Pins</a:t>
            </a:r>
          </a:p>
          <a:p>
            <a:r>
              <a:rPr lang="en-US" sz="1600" dirty="0">
                <a:latin typeface="Segoe Condensed" panose="020B0606040200020203" pitchFamily="34" charset="0"/>
                <a:cs typeface="Segoe UI Light" panose="020B0502040204020203" pitchFamily="34" charset="0"/>
              </a:rPr>
              <a:t>The Arduino Uno has </a:t>
            </a:r>
            <a:r>
              <a:rPr lang="en-US" sz="1600" b="1" dirty="0">
                <a:latin typeface="Segoe Condensed" panose="020B0606040200020203" pitchFamily="34" charset="0"/>
                <a:cs typeface="Segoe UI Light" panose="020B0502040204020203" pitchFamily="34" charset="0"/>
              </a:rPr>
              <a:t>6</a:t>
            </a:r>
            <a:r>
              <a:rPr lang="en-US" sz="1600" dirty="0">
                <a:latin typeface="Segoe Condensed" panose="020B0606040200020203" pitchFamily="34" charset="0"/>
                <a:cs typeface="Segoe UI Light" panose="020B0502040204020203" pitchFamily="34" charset="0"/>
              </a:rPr>
              <a:t> analog </a:t>
            </a:r>
            <a:r>
              <a:rPr lang="en-US" sz="1600" b="1" dirty="0">
                <a:latin typeface="Segoe Condensed" panose="020B0606040200020203" pitchFamily="34" charset="0"/>
                <a:cs typeface="Segoe UI Light" panose="020B0502040204020203" pitchFamily="34" charset="0"/>
              </a:rPr>
              <a:t>input</a:t>
            </a:r>
            <a:r>
              <a:rPr lang="en-US" sz="1600" dirty="0">
                <a:latin typeface="Segoe Condensed" panose="020B0606040200020203" pitchFamily="34" charset="0"/>
                <a:cs typeface="Segoe UI Light" panose="020B0502040204020203" pitchFamily="34" charset="0"/>
              </a:rPr>
              <a:t> pins, which can read a voltage signal between 0-5V using the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analogRead</a:t>
            </a:r>
            <a:r>
              <a:rPr lang="en-US" sz="1600" dirty="0">
                <a:latin typeface="Segoe Condensed" panose="020B0606040200020203" pitchFamily="34" charset="0"/>
                <a:cs typeface="Courier New" panose="02070309020205020404" pitchFamily="49" charset="0"/>
              </a:rPr>
              <a:t> </a:t>
            </a:r>
            <a:r>
              <a:rPr lang="en-US" sz="1600" dirty="0">
                <a:latin typeface="Segoe Condensed" panose="020B0606040200020203" pitchFamily="34" charset="0"/>
                <a:cs typeface="Segoe UI Light" panose="020B0502040204020203" pitchFamily="34" charset="0"/>
              </a:rPr>
              <a:t>command</a:t>
            </a:r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3E2A7E7A-C8F7-B947-9957-519005DCD57C}"/>
              </a:ext>
            </a:extLst>
          </p:cNvPr>
          <p:cNvSpPr/>
          <p:nvPr/>
        </p:nvSpPr>
        <p:spPr>
          <a:xfrm>
            <a:off x="5147215" y="914399"/>
            <a:ext cx="1943100" cy="327467"/>
          </a:xfrm>
          <a:custGeom>
            <a:avLst/>
            <a:gdLst>
              <a:gd name="connsiteX0" fmla="*/ 0 w 1943100"/>
              <a:gd name="connsiteY0" fmla="*/ 438150 h 438150"/>
              <a:gd name="connsiteX1" fmla="*/ 0 w 1943100"/>
              <a:gd name="connsiteY1" fmla="*/ 0 h 438150"/>
              <a:gd name="connsiteX2" fmla="*/ 1943100 w 1943100"/>
              <a:gd name="connsiteY2" fmla="*/ 0 h 438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43100" h="438150">
                <a:moveTo>
                  <a:pt x="0" y="438150"/>
                </a:moveTo>
                <a:lnTo>
                  <a:pt x="0" y="0"/>
                </a:lnTo>
                <a:lnTo>
                  <a:pt x="1943100" y="0"/>
                </a:lnTo>
              </a:path>
            </a:pathLst>
          </a:cu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D9DCEE0D-91C2-9E4F-826C-FF618C2DE027}"/>
              </a:ext>
            </a:extLst>
          </p:cNvPr>
          <p:cNvSpPr/>
          <p:nvPr/>
        </p:nvSpPr>
        <p:spPr>
          <a:xfrm>
            <a:off x="5621040" y="5408693"/>
            <a:ext cx="1298448" cy="256032"/>
          </a:xfrm>
          <a:prstGeom prst="round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68DCF83E-8470-5542-96EE-FFCE4616CF6F}"/>
              </a:ext>
            </a:extLst>
          </p:cNvPr>
          <p:cNvSpPr/>
          <p:nvPr/>
        </p:nvSpPr>
        <p:spPr>
          <a:xfrm flipV="1">
            <a:off x="6292809" y="5839587"/>
            <a:ext cx="1943100" cy="327467"/>
          </a:xfrm>
          <a:custGeom>
            <a:avLst/>
            <a:gdLst>
              <a:gd name="connsiteX0" fmla="*/ 0 w 1943100"/>
              <a:gd name="connsiteY0" fmla="*/ 438150 h 438150"/>
              <a:gd name="connsiteX1" fmla="*/ 0 w 1943100"/>
              <a:gd name="connsiteY1" fmla="*/ 0 h 438150"/>
              <a:gd name="connsiteX2" fmla="*/ 1943100 w 1943100"/>
              <a:gd name="connsiteY2" fmla="*/ 0 h 438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43100" h="438150">
                <a:moveTo>
                  <a:pt x="0" y="438150"/>
                </a:moveTo>
                <a:lnTo>
                  <a:pt x="0" y="0"/>
                </a:lnTo>
                <a:lnTo>
                  <a:pt x="1943100" y="0"/>
                </a:lnTo>
              </a:path>
            </a:pathLst>
          </a:cu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Graphic 5" descr="Warning">
            <a:extLst>
              <a:ext uri="{FF2B5EF4-FFF2-40B4-BE49-F238E27FC236}">
                <a16:creationId xmlns:a16="http://schemas.microsoft.com/office/drawing/2014/main" id="{CE386A1C-9687-47C8-A595-C0F57EEA09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24355" y="2752700"/>
            <a:ext cx="1412798" cy="141279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3D878CE-D129-47C0-8693-23DFC7319681}"/>
              </a:ext>
            </a:extLst>
          </p:cNvPr>
          <p:cNvSpPr txBox="1"/>
          <p:nvPr/>
        </p:nvSpPr>
        <p:spPr>
          <a:xfrm>
            <a:off x="8985965" y="3043600"/>
            <a:ext cx="2970224" cy="830997"/>
          </a:xfrm>
          <a:prstGeom prst="rect">
            <a:avLst/>
          </a:prstGeom>
          <a:noFill/>
        </p:spPr>
        <p:txBody>
          <a:bodyPr wrap="square" tIns="45720" bIns="45720" rtlCol="0">
            <a:spAutoFit/>
          </a:bodyPr>
          <a:lstStyle/>
          <a:p>
            <a:r>
              <a:rPr lang="en-US" sz="1600" dirty="0">
                <a:solidFill>
                  <a:srgbClr val="A0432E"/>
                </a:solidFill>
                <a:latin typeface="Segoe Condensed" panose="020B0606040200020203" pitchFamily="34" charset="0"/>
                <a:cs typeface="Segoe UI Light" panose="020B0502040204020203" pitchFamily="34" charset="0"/>
              </a:rPr>
              <a:t>Beginners often confuse the </a:t>
            </a:r>
            <a:r>
              <a:rPr lang="en-US" sz="1600" b="1" dirty="0">
                <a:solidFill>
                  <a:srgbClr val="A0432E"/>
                </a:solidFill>
                <a:latin typeface="Segoe Condensed" panose="020B0606040200020203" pitchFamily="34" charset="0"/>
                <a:cs typeface="Segoe UI Light" panose="020B0502040204020203" pitchFamily="34" charset="0"/>
              </a:rPr>
              <a:t>analog output </a:t>
            </a:r>
            <a:r>
              <a:rPr lang="en-US" sz="1600" dirty="0">
                <a:solidFill>
                  <a:srgbClr val="A0432E"/>
                </a:solidFill>
                <a:latin typeface="Segoe Condensed" panose="020B0606040200020203" pitchFamily="34" charset="0"/>
                <a:cs typeface="Segoe UI Light" panose="020B0502040204020203" pitchFamily="34" charset="0"/>
              </a:rPr>
              <a:t>pins with the </a:t>
            </a:r>
            <a:r>
              <a:rPr lang="en-US" sz="1600" b="1" dirty="0">
                <a:solidFill>
                  <a:srgbClr val="A0432E"/>
                </a:solidFill>
                <a:latin typeface="Segoe Condensed" panose="020B0606040200020203" pitchFamily="34" charset="0"/>
                <a:cs typeface="Segoe UI Light" panose="020B0502040204020203" pitchFamily="34" charset="0"/>
              </a:rPr>
              <a:t>analog input </a:t>
            </a:r>
            <a:r>
              <a:rPr lang="en-US" sz="1600" dirty="0">
                <a:solidFill>
                  <a:srgbClr val="A0432E"/>
                </a:solidFill>
                <a:latin typeface="Segoe Condensed" panose="020B0606040200020203" pitchFamily="34" charset="0"/>
                <a:cs typeface="Segoe UI Light" panose="020B0502040204020203" pitchFamily="34" charset="0"/>
              </a:rPr>
              <a:t>pins. They’re different! </a:t>
            </a:r>
          </a:p>
        </p:txBody>
      </p:sp>
    </p:spTree>
    <p:extLst>
      <p:ext uri="{BB962C8B-B14F-4D97-AF65-F5344CB8AC3E}">
        <p14:creationId xmlns:p14="http://schemas.microsoft.com/office/powerpoint/2010/main" val="20241391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56AB77F-23BA-C34D-9F87-18B0CE05CF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0500" y="1244600"/>
            <a:ext cx="9271000" cy="4368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F5721B8-D61C-6745-9DC4-36B30A13693C}"/>
              </a:ext>
            </a:extLst>
          </p:cNvPr>
          <p:cNvSpPr txBox="1"/>
          <p:nvPr/>
        </p:nvSpPr>
        <p:spPr>
          <a:xfrm>
            <a:off x="5344267" y="387664"/>
            <a:ext cx="4640981" cy="954107"/>
          </a:xfrm>
          <a:prstGeom prst="rect">
            <a:avLst/>
          </a:prstGeom>
          <a:noFill/>
        </p:spPr>
        <p:txBody>
          <a:bodyPr wrap="square" tIns="45720" bIns="45720" rtlCol="0">
            <a:spAutoFit/>
          </a:bodyPr>
          <a:lstStyle/>
          <a:p>
            <a:r>
              <a:rPr lang="en-US" sz="1400" b="1" dirty="0">
                <a:latin typeface="Segoe Condensed" panose="020B0606040200020203" pitchFamily="34" charset="0"/>
                <a:cs typeface="Segoe UI Light" panose="020B0502040204020203" pitchFamily="34" charset="0"/>
              </a:rPr>
              <a:t>Digital I/O Pins</a:t>
            </a:r>
          </a:p>
          <a:p>
            <a:r>
              <a:rPr lang="en-US" sz="1400" dirty="0">
                <a:latin typeface="Segoe Condensed" panose="020B0606040200020203" pitchFamily="34" charset="0"/>
                <a:cs typeface="Segoe UI Light" panose="020B0502040204020203" pitchFamily="34" charset="0"/>
              </a:rPr>
              <a:t>The Arduino Uno has 14 digital input/output (I/O) pins, which can be used to read or write digital information  via the 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digitalRead</a:t>
            </a:r>
            <a:r>
              <a:rPr lang="en-US" sz="1400" dirty="0">
                <a:latin typeface="Segoe Condensed" panose="020B0606040200020203" pitchFamily="34" charset="0"/>
                <a:cs typeface="Segoe UI Light" panose="020B0502040204020203" pitchFamily="34" charset="0"/>
              </a:rPr>
              <a:t> and 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digitalWrite</a:t>
            </a:r>
            <a:r>
              <a:rPr lang="en-US" sz="1400" dirty="0">
                <a:latin typeface="Segoe Condensed" panose="020B0606040200020203" pitchFamily="34" charset="0"/>
                <a:cs typeface="Segoe UI Light" panose="020B0502040204020203" pitchFamily="34" charset="0"/>
              </a:rPr>
              <a:t> commands, respectively.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4B734CA-F01E-FD41-BED0-A0679685C9EB}"/>
              </a:ext>
            </a:extLst>
          </p:cNvPr>
          <p:cNvSpPr/>
          <p:nvPr/>
        </p:nvSpPr>
        <p:spPr>
          <a:xfrm>
            <a:off x="5780598" y="1805777"/>
            <a:ext cx="3586039" cy="293779"/>
          </a:xfrm>
          <a:prstGeom prst="round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D42469B-4443-E44D-9C29-1DEEA2A4E6E7}"/>
              </a:ext>
            </a:extLst>
          </p:cNvPr>
          <p:cNvCxnSpPr>
            <a:cxnSpLocks/>
          </p:cNvCxnSpPr>
          <p:nvPr/>
        </p:nvCxnSpPr>
        <p:spPr>
          <a:xfrm rot="5400000">
            <a:off x="1160348" y="1586322"/>
            <a:ext cx="0" cy="31746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34848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22C8D34-3AE6-044A-AB90-E34056CBA7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291"/>
            <a:ext cx="12192000" cy="6643418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71BD26F9-B4D1-BA49-A836-31389B60B7A9}"/>
              </a:ext>
            </a:extLst>
          </p:cNvPr>
          <p:cNvGrpSpPr/>
          <p:nvPr/>
        </p:nvGrpSpPr>
        <p:grpSpPr>
          <a:xfrm>
            <a:off x="1717181" y="997041"/>
            <a:ext cx="8236328" cy="1960343"/>
            <a:chOff x="1717181" y="997041"/>
            <a:chExt cx="8236328" cy="1960343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684F29F7-024C-2244-90F8-1EEB2B5B122A}"/>
                </a:ext>
              </a:extLst>
            </p:cNvPr>
            <p:cNvGrpSpPr/>
            <p:nvPr/>
          </p:nvGrpSpPr>
          <p:grpSpPr>
            <a:xfrm>
              <a:off x="1717181" y="997041"/>
              <a:ext cx="8236328" cy="1960343"/>
              <a:chOff x="2186519" y="888053"/>
              <a:chExt cx="8236328" cy="1960343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7DCEE9D8-0CDB-CD4E-BE33-D0456240D76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b="70649"/>
              <a:stretch/>
            </p:blipFill>
            <p:spPr>
              <a:xfrm>
                <a:off x="2186519" y="888053"/>
                <a:ext cx="8236328" cy="1531466"/>
              </a:xfrm>
              <a:prstGeom prst="rect">
                <a:avLst/>
              </a:prstGeom>
            </p:spPr>
          </p:pic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AAE3D508-E063-0F41-B55E-82393114B31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86478" y="1424198"/>
                <a:ext cx="0" cy="1424198"/>
              </a:xfrm>
              <a:prstGeom prst="line">
                <a:avLst/>
              </a:prstGeom>
              <a:ln w="46990">
                <a:solidFill>
                  <a:srgbClr val="3C3F4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C5708DE5-9022-564D-A712-7B7CA71D7C9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49727" y="2313947"/>
                <a:ext cx="0" cy="525982"/>
              </a:xfrm>
              <a:prstGeom prst="line">
                <a:avLst/>
              </a:prstGeom>
              <a:ln w="46990">
                <a:solidFill>
                  <a:srgbClr val="8C8C8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38CD3A0A-F671-3546-90A3-365D3AE5763A}"/>
                </a:ext>
              </a:extLst>
            </p:cNvPr>
            <p:cNvCxnSpPr>
              <a:cxnSpLocks/>
            </p:cNvCxnSpPr>
            <p:nvPr/>
          </p:nvCxnSpPr>
          <p:spPr>
            <a:xfrm>
              <a:off x="3784234" y="1561762"/>
              <a:ext cx="0" cy="309371"/>
            </a:xfrm>
            <a:prstGeom prst="line">
              <a:avLst/>
            </a:prstGeom>
            <a:ln w="46990">
              <a:solidFill>
                <a:srgbClr val="8C8C8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BB424B29-7723-7B44-999D-173B9F58E8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88952" cy="6856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6594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6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7FFA45A-9964-034A-BBC3-D0C1F4C9CE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6111" y="907709"/>
            <a:ext cx="7967522" cy="5047488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678D3B64-2BC7-4046-A627-7809832B49BB}"/>
              </a:ext>
            </a:extLst>
          </p:cNvPr>
          <p:cNvSpPr/>
          <p:nvPr/>
        </p:nvSpPr>
        <p:spPr>
          <a:xfrm>
            <a:off x="3966352" y="1064745"/>
            <a:ext cx="115747" cy="115747"/>
          </a:xfrm>
          <a:prstGeom prst="ellipse">
            <a:avLst/>
          </a:prstGeom>
          <a:solidFill>
            <a:srgbClr val="F90B2B"/>
          </a:solidFill>
          <a:ln>
            <a:noFill/>
          </a:ln>
          <a:effectLst>
            <a:glow rad="711200">
              <a:srgbClr val="F90B2B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9D09C59-5E91-E445-8860-954313A91C92}"/>
              </a:ext>
            </a:extLst>
          </p:cNvPr>
          <p:cNvSpPr/>
          <p:nvPr/>
        </p:nvSpPr>
        <p:spPr>
          <a:xfrm>
            <a:off x="4059923" y="2597920"/>
            <a:ext cx="103031" cy="103031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03FDB50-7528-CE46-A8ED-D362827E3CEF}"/>
              </a:ext>
            </a:extLst>
          </p:cNvPr>
          <p:cNvSpPr/>
          <p:nvPr/>
        </p:nvSpPr>
        <p:spPr>
          <a:xfrm>
            <a:off x="4059923" y="2597920"/>
            <a:ext cx="103031" cy="103031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A64349E-18A8-FF4E-9943-32410512BCFB}"/>
              </a:ext>
            </a:extLst>
          </p:cNvPr>
          <p:cNvSpPr/>
          <p:nvPr/>
        </p:nvSpPr>
        <p:spPr>
          <a:xfrm>
            <a:off x="4059923" y="2597920"/>
            <a:ext cx="103031" cy="103031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003FF23-3204-DE4C-8469-C225581FA260}"/>
              </a:ext>
            </a:extLst>
          </p:cNvPr>
          <p:cNvSpPr/>
          <p:nvPr/>
        </p:nvSpPr>
        <p:spPr>
          <a:xfrm>
            <a:off x="4059923" y="2597920"/>
            <a:ext cx="103031" cy="103031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3B4B857-9BE7-2A49-A9A0-830F0199F2B1}"/>
              </a:ext>
            </a:extLst>
          </p:cNvPr>
          <p:cNvSpPr/>
          <p:nvPr/>
        </p:nvSpPr>
        <p:spPr>
          <a:xfrm>
            <a:off x="4059923" y="2597920"/>
            <a:ext cx="103031" cy="103031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745C98A-EE59-E245-A3BD-91D4E87A3009}"/>
              </a:ext>
            </a:extLst>
          </p:cNvPr>
          <p:cNvSpPr/>
          <p:nvPr/>
        </p:nvSpPr>
        <p:spPr>
          <a:xfrm>
            <a:off x="4059923" y="2597920"/>
            <a:ext cx="103031" cy="103031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334A50-B2A5-664D-9293-A082955D4E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3856" y="902803"/>
            <a:ext cx="7959777" cy="504258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2684F68-C0F0-9142-AA3F-18963FB380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51738" y="-106482"/>
            <a:ext cx="4738720" cy="2807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636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0.00023 L 0.00221 -0.17893 L -0.00221 -0.19352 L -0.00221 -0.19329 L -0.0125 -0.20787 C -0.0125 -0.1375 -0.01328 -0.06643 -0.01328 0.00417 " pathEditMode="relative" rAng="0" ptsTypes="AAAAAA">
                                      <p:cBhvr>
                                        <p:cTn id="11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60" y="-10162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0" presetClass="path" presetSubtype="0" repeatCount="indefinite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6.25E-7 -0.00023 L 0.00221 -0.17893 L -0.00221 -0.19352 L -0.00221 -0.19329 L -0.0125 -0.20787 C -0.0125 -0.1375 -0.01328 -0.06643 -0.01328 0.00417 " pathEditMode="relative" rAng="0" ptsTypes="AAAAAA">
                                      <p:cBhvr>
                                        <p:cTn id="13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60" y="-10162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0" presetClass="path" presetSubtype="0" repeatCount="indefinite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6.25E-7 -0.00023 L 0.00221 -0.17893 L -0.00221 -0.19352 L -0.00221 -0.19329 L -0.0125 -0.20787 C -0.0125 -0.1375 -0.01328 -0.06643 -0.01328 0.00417 " pathEditMode="relative" rAng="0" ptsTypes="AAAAAA">
                                      <p:cBhvr>
                                        <p:cTn id="15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60" y="-10162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0" presetClass="path" presetSubtype="0" repeatCount="indefinite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6.25E-7 -0.00023 L 0.00221 -0.17893 L -0.00221 -0.19352 L -0.00221 -0.19329 L -0.0125 -0.20787 C -0.0125 -0.1375 -0.01328 -0.06643 -0.01328 0.00417 " pathEditMode="relative" rAng="0" ptsTypes="AAAAAA">
                                      <p:cBhvr>
                                        <p:cTn id="17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60" y="-10162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0" presetClass="path" presetSubtype="0" repeatCount="indefinite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6.25E-7 -0.00023 L 0.00221 -0.17893 L -0.00221 -0.19352 L -0.00221 -0.19329 L -0.0125 -0.20787 C -0.0125 -0.1375 -0.01328 -0.06643 -0.01328 0.00417 " pathEditMode="relative" rAng="0" ptsTypes="AAAAAA">
                                      <p:cBhvr>
                                        <p:cTn id="19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60" y="-10162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0" presetClass="path" presetSubtype="0" repeatCount="indefinite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6.25E-7 -0.00023 L 0.00221 -0.17893 L -0.00221 -0.19352 L -0.00221 -0.19329 L -0.0125 -0.20787 C -0.0125 -0.1375 -0.01328 -0.06643 -0.01328 0.00417 " pathEditMode="relative" rAng="0" ptsTypes="AAAAAA">
                                      <p:cBhvr>
                                        <p:cTn id="21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60" y="-10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6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7FFA45A-9964-034A-BBC3-D0C1F4C9CE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6111" y="907709"/>
            <a:ext cx="7967522" cy="5047488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678D3B64-2BC7-4046-A627-7809832B49BB}"/>
              </a:ext>
            </a:extLst>
          </p:cNvPr>
          <p:cNvSpPr/>
          <p:nvPr/>
        </p:nvSpPr>
        <p:spPr>
          <a:xfrm>
            <a:off x="3966352" y="1064745"/>
            <a:ext cx="115747" cy="115747"/>
          </a:xfrm>
          <a:prstGeom prst="ellipse">
            <a:avLst/>
          </a:prstGeom>
          <a:solidFill>
            <a:srgbClr val="F90B2B"/>
          </a:solidFill>
          <a:ln>
            <a:noFill/>
          </a:ln>
          <a:effectLst>
            <a:glow rad="711200">
              <a:srgbClr val="F90B2B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9D09C59-5E91-E445-8860-954313A91C92}"/>
              </a:ext>
            </a:extLst>
          </p:cNvPr>
          <p:cNvSpPr/>
          <p:nvPr/>
        </p:nvSpPr>
        <p:spPr>
          <a:xfrm>
            <a:off x="4059923" y="2597920"/>
            <a:ext cx="103031" cy="103031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03FDB50-7528-CE46-A8ED-D362827E3CEF}"/>
              </a:ext>
            </a:extLst>
          </p:cNvPr>
          <p:cNvSpPr/>
          <p:nvPr/>
        </p:nvSpPr>
        <p:spPr>
          <a:xfrm>
            <a:off x="4059923" y="2597920"/>
            <a:ext cx="103031" cy="103031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EA64349E-18A8-FF4E-9943-32410512BCFB}"/>
              </a:ext>
            </a:extLst>
          </p:cNvPr>
          <p:cNvSpPr/>
          <p:nvPr/>
        </p:nvSpPr>
        <p:spPr>
          <a:xfrm>
            <a:off x="4059923" y="2597920"/>
            <a:ext cx="103031" cy="103031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003FF23-3204-DE4C-8469-C225581FA260}"/>
              </a:ext>
            </a:extLst>
          </p:cNvPr>
          <p:cNvSpPr/>
          <p:nvPr/>
        </p:nvSpPr>
        <p:spPr>
          <a:xfrm>
            <a:off x="4059923" y="2597920"/>
            <a:ext cx="103031" cy="103031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3B4B857-9BE7-2A49-A9A0-830F0199F2B1}"/>
              </a:ext>
            </a:extLst>
          </p:cNvPr>
          <p:cNvSpPr/>
          <p:nvPr/>
        </p:nvSpPr>
        <p:spPr>
          <a:xfrm>
            <a:off x="4059923" y="2597920"/>
            <a:ext cx="103031" cy="103031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745C98A-EE59-E245-A3BD-91D4E87A3009}"/>
              </a:ext>
            </a:extLst>
          </p:cNvPr>
          <p:cNvSpPr/>
          <p:nvPr/>
        </p:nvSpPr>
        <p:spPr>
          <a:xfrm>
            <a:off x="4059923" y="2597920"/>
            <a:ext cx="103031" cy="103031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334A50-B2A5-664D-9293-A082955D4E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3856" y="902803"/>
            <a:ext cx="7959777" cy="5042581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7F4E7D63-9271-974C-9F13-79A0F9C92B58}"/>
              </a:ext>
            </a:extLst>
          </p:cNvPr>
          <p:cNvGrpSpPr/>
          <p:nvPr/>
        </p:nvGrpSpPr>
        <p:grpSpPr>
          <a:xfrm>
            <a:off x="6709035" y="912616"/>
            <a:ext cx="5258058" cy="2476754"/>
            <a:chOff x="6037688" y="912616"/>
            <a:chExt cx="5258058" cy="2476754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06EED1FE-6114-884A-B010-960C19724E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25758" b="54477" l="54640" r="98426">
                          <a14:foregroundMark x1="65783" y1="32369" x2="95899" y2="44766"/>
                          <a14:foregroundMark x1="95899" y1="44766" x2="91176" y2="54201"/>
                          <a14:foregroundMark x1="91176" y1="54201" x2="74565" y2="49587"/>
                          <a14:foregroundMark x1="74565" y1="49587" x2="69511" y2="44077"/>
                          <a14:foregroundMark x1="69511" y1="44077" x2="68144" y2="34022"/>
                          <a14:foregroundMark x1="68144" y1="34022" x2="75932" y2="27548"/>
                          <a14:foregroundMark x1="75932" y1="27548" x2="82809" y2="27342"/>
                          <a14:foregroundMark x1="82809" y1="27342" x2="88898" y2="27410"/>
                          <a14:foregroundMark x1="88898" y1="27410" x2="95485" y2="31336"/>
                          <a14:foregroundMark x1="95485" y1="31336" x2="94739" y2="43526"/>
                          <a14:foregroundMark x1="94739" y1="43526" x2="87780" y2="49105"/>
                          <a14:foregroundMark x1="87780" y1="49105" x2="81234" y2="47658"/>
                          <a14:foregroundMark x1="81234" y1="47658" x2="84176" y2="31818"/>
                          <a14:foregroundMark x1="84176" y1="31818" x2="90721" y2="35055"/>
                          <a14:foregroundMark x1="90721" y1="35055" x2="84590" y2="42769"/>
                          <a14:foregroundMark x1="84590" y1="42769" x2="73447" y2="47452"/>
                          <a14:foregroundMark x1="73447" y1="47452" x2="67854" y2="44077"/>
                          <a14:foregroundMark x1="67854" y1="44077" x2="66984" y2="33402"/>
                          <a14:foregroundMark x1="66984" y1="33402" x2="61102" y2="32576"/>
                          <a14:foregroundMark x1="61102" y1="32576" x2="59238" y2="42287"/>
                          <a14:foregroundMark x1="59238" y1="42287" x2="59238" y2="52479"/>
                          <a14:foregroundMark x1="77755" y1="35399" x2="95650" y2="28926"/>
                          <a14:foregroundMark x1="95650" y1="28926" x2="96852" y2="50069"/>
                          <a14:foregroundMark x1="96852" y1="50069" x2="90679" y2="55234"/>
                          <a14:foregroundMark x1="90679" y1="55234" x2="75518" y2="54477"/>
                          <a14:foregroundMark x1="75518" y1="54477" x2="74606" y2="53994"/>
                          <a14:foregroundMark x1="89519" y1="27410" x2="95485" y2="27066"/>
                          <a14:foregroundMark x1="95485" y1="27066" x2="97763" y2="35813"/>
                          <a14:foregroundMark x1="97763" y1="35813" x2="98426" y2="45317"/>
                          <a14:foregroundMark x1="98426" y1="45317" x2="98177" y2="47796"/>
                          <a14:foregroundMark x1="93413" y1="54477" x2="97722" y2="50275"/>
                          <a14:foregroundMark x1="81897" y1="33884" x2="87572" y2="36088"/>
                          <a14:foregroundMark x1="82353" y1="35882" x2="82519" y2="41047"/>
                          <a14:foregroundMark x1="83099" y1="35399" x2="84590" y2="37879"/>
                          <a14:foregroundMark x1="58492" y1="26446" x2="58782" y2="38567"/>
                          <a14:foregroundMark x1="58782" y1="38361" x2="55344" y2="38843"/>
                          <a14:foregroundMark x1="57871" y1="41804" x2="54764" y2="42080"/>
                          <a14:foregroundMark x1="71624" y1="27410" x2="65244" y2="30785"/>
                          <a14:foregroundMark x1="65244" y1="30785" x2="64913" y2="43664"/>
                          <a14:foregroundMark x1="64913" y1="43664" x2="68310" y2="51584"/>
                          <a14:foregroundMark x1="68310" y1="51584" x2="72825" y2="51033"/>
                          <a14:foregroundMark x1="58782" y1="41667" x2="55012" y2="41667"/>
                          <a14:foregroundMark x1="59072" y1="41185" x2="55261" y2="41667"/>
                          <a14:foregroundMark x1="55261" y1="41667" x2="54640" y2="42355"/>
                        </a14:backgroundRemoval>
                      </a14:imgEffect>
                    </a14:imgLayer>
                  </a14:imgProps>
                </a:ext>
              </a:extLst>
            </a:blip>
            <a:srcRect l="58134" t="22571" b="42979"/>
            <a:stretch/>
          </p:blipFill>
          <p:spPr>
            <a:xfrm>
              <a:off x="8771092" y="912616"/>
              <a:ext cx="2524654" cy="1249592"/>
            </a:xfrm>
            <a:prstGeom prst="rect">
              <a:avLst/>
            </a:prstGeom>
          </p:spPr>
        </p:pic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930244F2-561E-4B4E-8296-D2E8078747A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9783" b="89946" l="5336" r="97628">
                          <a14:foregroundMark x1="12055" y1="19293" x2="5336" y2="18750"/>
                          <a14:foregroundMark x1="5336" y1="18750" x2="6917" y2="18207"/>
                          <a14:foregroundMark x1="88538" y1="21739" x2="93676" y2="27446"/>
                          <a14:foregroundMark x1="93676" y1="27446" x2="94664" y2="36685"/>
                          <a14:foregroundMark x1="94664" y1="36685" x2="90514" y2="46467"/>
                          <a14:foregroundMark x1="90514" y1="46467" x2="85573" y2="52446"/>
                          <a14:foregroundMark x1="85573" y1="52446" x2="77668" y2="57337"/>
                          <a14:foregroundMark x1="77668" y1="57337" x2="73123" y2="64946"/>
                          <a14:foregroundMark x1="73123" y1="64946" x2="69763" y2="75272"/>
                          <a14:foregroundMark x1="69763" y1="75272" x2="76680" y2="82609"/>
                          <a14:foregroundMark x1="76680" y1="82609" x2="91897" y2="88043"/>
                          <a14:foregroundMark x1="91897" y1="88043" x2="84783" y2="91576"/>
                          <a14:foregroundMark x1="84783" y1="91576" x2="76877" y2="83152"/>
                          <a14:foregroundMark x1="76877" y1="83152" x2="76087" y2="73913"/>
                          <a14:foregroundMark x1="76087" y1="73913" x2="77273" y2="64402"/>
                          <a14:foregroundMark x1="77273" y1="64402" x2="97036" y2="35054"/>
                          <a14:foregroundMark x1="97036" y1="35054" x2="97628" y2="25543"/>
                          <a14:foregroundMark x1="97628" y1="25543" x2="85968" y2="22011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V="1">
              <a:off x="6037688" y="1333878"/>
              <a:ext cx="2826302" cy="2055492"/>
            </a:xfrm>
            <a:prstGeom prst="rect">
              <a:avLst/>
            </a:prstGeom>
          </p:spPr>
        </p:pic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F7266B98-7E3A-4E46-89DC-523789B35D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553" t="27086" r="42802" b="48851"/>
          <a:stretch/>
        </p:blipFill>
        <p:spPr>
          <a:xfrm>
            <a:off x="5590572" y="2268637"/>
            <a:ext cx="1086091" cy="121341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7E0C2701-77F2-EE47-ACF7-9A0C540619FF}"/>
              </a:ext>
            </a:extLst>
          </p:cNvPr>
          <p:cNvSpPr/>
          <p:nvPr/>
        </p:nvSpPr>
        <p:spPr>
          <a:xfrm>
            <a:off x="6910084" y="3680749"/>
            <a:ext cx="3163845" cy="1909823"/>
          </a:xfrm>
          <a:prstGeom prst="rect">
            <a:avLst/>
          </a:prstGeom>
          <a:solidFill>
            <a:srgbClr val="F4F7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DD319FA8-9ED6-8941-BA8A-CC538FA9202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268741" y="133695"/>
            <a:ext cx="4738720" cy="2807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833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2.59259E-6 L -0.05482 0.0016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47" y="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-0.00023 L 0.00221 -0.17893 L -0.00221 -0.19352 L -0.00221 -0.19329 L -0.0125 -0.20787 C -0.0125 -0.1375 -0.01328 -0.06643 -0.01328 0.00417 " pathEditMode="relative" rAng="0" ptsTypes="AAAAAA">
                                      <p:cBhvr>
                                        <p:cTn id="14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60" y="-10162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repeatCount="indefinite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6.25E-7 -0.00023 L 0.00221 -0.17893 L -0.00221 -0.19352 L -0.00221 -0.19329 L -0.0125 -0.20787 C -0.0125 -0.1375 -0.01328 -0.06643 -0.01328 0.00417 " pathEditMode="relative" rAng="0" ptsTypes="AAAAAA">
                                      <p:cBhvr>
                                        <p:cTn id="16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60" y="-10162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repeatCount="indefinite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6.25E-7 -0.00023 L 0.00221 -0.17893 L -0.00221 -0.19352 L -0.00221 -0.19329 L -0.0125 -0.20787 C -0.0125 -0.1375 -0.01328 -0.06643 -0.01328 0.00417 " pathEditMode="relative" rAng="0" ptsTypes="AAAAAA">
                                      <p:cBhvr>
                                        <p:cTn id="18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60" y="-10162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repeatCount="indefinite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6.25E-7 -0.00023 L 0.00221 -0.17893 L -0.00221 -0.19352 L -0.00221 -0.19329 L -0.0125 -0.20787 C -0.0125 -0.1375 -0.01328 -0.06643 -0.01328 0.00417 " pathEditMode="relative" rAng="0" ptsTypes="AAAAAA">
                                      <p:cBhvr>
                                        <p:cTn id="20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60" y="-10162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0" presetClass="path" presetSubtype="0" repeatCount="indefinite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6.25E-7 -0.00023 L 0.00221 -0.17893 L -0.00221 -0.19352 L -0.00221 -0.19329 L -0.0125 -0.20787 C -0.0125 -0.1375 -0.01328 -0.06643 -0.01328 0.00417 " pathEditMode="relative" rAng="0" ptsTypes="AAAAAA">
                                      <p:cBhvr>
                                        <p:cTn id="22" dur="1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60" y="-10162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0" presetClass="path" presetSubtype="0" repeatCount="indefinite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6.25E-7 -0.00023 L 0.00221 -0.17893 L -0.00221 -0.19352 L -0.00221 -0.19329 L -0.0125 -0.20787 C -0.0125 -0.1375 -0.01328 -0.06643 -0.01328 0.00417 " pathEditMode="relative" rAng="0" ptsTypes="AAAAAA">
                                      <p:cBhvr>
                                        <p:cTn id="24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60" y="-10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6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509A8C1-76B7-6049-B274-BE60EDA52E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1250" y="572751"/>
            <a:ext cx="9048634" cy="5442675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6A5D72D5-A39D-BA40-A54E-71A5AC07A7D5}"/>
              </a:ext>
            </a:extLst>
          </p:cNvPr>
          <p:cNvSpPr/>
          <p:nvPr/>
        </p:nvSpPr>
        <p:spPr>
          <a:xfrm>
            <a:off x="4341102" y="1094725"/>
            <a:ext cx="115747" cy="115747"/>
          </a:xfrm>
          <a:prstGeom prst="ellipse">
            <a:avLst/>
          </a:prstGeom>
          <a:solidFill>
            <a:srgbClr val="F90B2B"/>
          </a:solidFill>
          <a:ln>
            <a:noFill/>
          </a:ln>
          <a:effectLst>
            <a:glow rad="241300">
              <a:srgbClr val="F90B2B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CF13267-2E42-484A-9F83-EDFF64EEDB7D}"/>
              </a:ext>
            </a:extLst>
          </p:cNvPr>
          <p:cNvSpPr/>
          <p:nvPr/>
        </p:nvSpPr>
        <p:spPr>
          <a:xfrm>
            <a:off x="4581518" y="2565723"/>
            <a:ext cx="103031" cy="103031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415449D-A07F-9A44-A4C6-F1C5995F47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67404" y="504883"/>
            <a:ext cx="6368716" cy="3544329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E4B75BEF-1F36-6C4B-AFCB-3B24862A5040}"/>
              </a:ext>
            </a:extLst>
          </p:cNvPr>
          <p:cNvSpPr/>
          <p:nvPr/>
        </p:nvSpPr>
        <p:spPr>
          <a:xfrm>
            <a:off x="4581518" y="2565723"/>
            <a:ext cx="103031" cy="103031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4442584-2D94-C34B-8EB6-3D1A46B9997E}"/>
              </a:ext>
            </a:extLst>
          </p:cNvPr>
          <p:cNvSpPr/>
          <p:nvPr/>
        </p:nvSpPr>
        <p:spPr>
          <a:xfrm>
            <a:off x="4581518" y="2565723"/>
            <a:ext cx="103031" cy="103031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B025263-9C4F-6147-8DB7-B335EBD1056D}"/>
              </a:ext>
            </a:extLst>
          </p:cNvPr>
          <p:cNvSpPr/>
          <p:nvPr/>
        </p:nvSpPr>
        <p:spPr>
          <a:xfrm>
            <a:off x="4581518" y="2565723"/>
            <a:ext cx="103031" cy="103031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4DF352-2771-5B44-BE46-85F37A94C6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1250" y="572751"/>
            <a:ext cx="9048634" cy="544267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224EF10-7B32-A941-8400-4D085B56A50E}"/>
              </a:ext>
            </a:extLst>
          </p:cNvPr>
          <p:cNvSpPr/>
          <p:nvPr/>
        </p:nvSpPr>
        <p:spPr>
          <a:xfrm>
            <a:off x="4684549" y="1907716"/>
            <a:ext cx="6158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Segoe Condensed" panose="020B0606040200020203" pitchFamily="34" charset="0"/>
              </a:rPr>
              <a:t>220Ω</a:t>
            </a:r>
          </a:p>
        </p:txBody>
      </p:sp>
    </p:spTree>
    <p:extLst>
      <p:ext uri="{BB962C8B-B14F-4D97-AF65-F5344CB8AC3E}">
        <p14:creationId xmlns:p14="http://schemas.microsoft.com/office/powerpoint/2010/main" val="1218021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0.00023 C -0.00026 -0.04028 -0.00052 -0.0706 -0.00078 -0.11042 C -0.00169 -0.13495 -0.01029 -0.12083 -0.01224 -0.1412 C -0.01198 -0.17592 -0.01459 -0.16713 -0.01628 -0.17523 C -0.01628 -0.175 -0.0168 -0.1956 -0.0168 -0.19514 C -0.02031 -0.20046 -0.02201 -0.1912 -0.02526 -0.19583 C -0.02526 -0.12569 -0.02409 -0.06643 -0.02409 0.00509 " pathEditMode="relative" rAng="0" ptsTypes="AAAAAAA">
                                      <p:cBhvr>
                                        <p:cTn id="10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63" y="-956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repeatCount="indefinite" fill="hold" grpId="0" nodeType="withEffect">
                                  <p:stCondLst>
                                    <p:cond delay="380"/>
                                  </p:stCondLst>
                                  <p:childTnLst>
                                    <p:animMotion origin="layout" path="M 2.08333E-6 -0.00023 C -0.00026 -0.04028 -0.00052 -0.0706 -0.00078 -0.11042 C -0.00169 -0.13495 -0.01029 -0.12083 -0.01224 -0.1412 C -0.01198 -0.17592 -0.01459 -0.16713 -0.01628 -0.17523 C -0.01628 -0.175 -0.0168 -0.1956 -0.0168 -0.19514 C -0.02031 -0.20046 -0.02201 -0.1912 -0.02526 -0.19583 C -0.02526 -0.12569 -0.02409 -0.06643 -0.02409 0.00509 " pathEditMode="relative" rAng="0" ptsTypes="AAAAAAA">
                                      <p:cBhvr>
                                        <p:cTn id="12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63" y="-9583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repeatCount="indefinite" fill="hold" grpId="0" nodeType="withEffect">
                                  <p:stCondLst>
                                    <p:cond delay="760"/>
                                  </p:stCondLst>
                                  <p:childTnLst>
                                    <p:animMotion origin="layout" path="M 2.08333E-6 -0.00023 C -0.00026 -0.04028 -0.00052 -0.0706 -0.00078 -0.11042 C -0.00169 -0.13495 -0.01029 -0.12083 -0.01224 -0.1412 C -0.01198 -0.17592 -0.01459 -0.16713 -0.01628 -0.17523 C -0.01628 -0.175 -0.0168 -0.1956 -0.0168 -0.19514 C -0.02031 -0.20046 -0.02201 -0.1912 -0.02526 -0.19583 C -0.02526 -0.12569 -0.02409 -0.06643 -0.02409 0.00509 " pathEditMode="relative" rAng="0" ptsTypes="AAAAAAA">
                                      <p:cBhvr>
                                        <p:cTn id="14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63" y="-9583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repeatCount="indefinite" fill="hold" grpId="0" nodeType="withEffect">
                                  <p:stCondLst>
                                    <p:cond delay="1140"/>
                                  </p:stCondLst>
                                  <p:childTnLst>
                                    <p:animMotion origin="layout" path="M 2.08333E-6 -0.00023 C -0.00026 -0.04028 -0.00052 -0.0706 -0.00078 -0.11042 C -0.00169 -0.13495 -0.01029 -0.12083 -0.01224 -0.1412 C -0.01198 -0.17592 -0.01459 -0.16713 -0.01628 -0.17523 C -0.01628 -0.175 -0.0168 -0.1956 -0.0168 -0.19514 C -0.02031 -0.20046 -0.02201 -0.1912 -0.02526 -0.19583 C -0.02526 -0.12569 -0.02409 -0.06643 -0.02409 0.00509 " pathEditMode="relative" rAng="0" ptsTypes="AAAAAAA">
                                      <p:cBhvr>
                                        <p:cTn id="16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63" y="-958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6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509A8C1-76B7-6049-B274-BE60EDA52E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5981"/>
          <a:stretch/>
        </p:blipFill>
        <p:spPr>
          <a:xfrm>
            <a:off x="2231250" y="572751"/>
            <a:ext cx="4888007" cy="5442675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6A5D72D5-A39D-BA40-A54E-71A5AC07A7D5}"/>
              </a:ext>
            </a:extLst>
          </p:cNvPr>
          <p:cNvSpPr/>
          <p:nvPr/>
        </p:nvSpPr>
        <p:spPr>
          <a:xfrm>
            <a:off x="4341102" y="1094725"/>
            <a:ext cx="115747" cy="115747"/>
          </a:xfrm>
          <a:prstGeom prst="ellipse">
            <a:avLst/>
          </a:prstGeom>
          <a:solidFill>
            <a:srgbClr val="F90B2B"/>
          </a:solidFill>
          <a:ln>
            <a:noFill/>
          </a:ln>
          <a:effectLst>
            <a:glow rad="241300">
              <a:srgbClr val="F90B2B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CF13267-2E42-484A-9F83-EDFF64EEDB7D}"/>
              </a:ext>
            </a:extLst>
          </p:cNvPr>
          <p:cNvSpPr/>
          <p:nvPr/>
        </p:nvSpPr>
        <p:spPr>
          <a:xfrm>
            <a:off x="4581518" y="2565723"/>
            <a:ext cx="103031" cy="103031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415449D-A07F-9A44-A4C6-F1C5995F47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52421" y="277354"/>
            <a:ext cx="6368716" cy="3544329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E4B75BEF-1F36-6C4B-AFCB-3B24862A5040}"/>
              </a:ext>
            </a:extLst>
          </p:cNvPr>
          <p:cNvSpPr/>
          <p:nvPr/>
        </p:nvSpPr>
        <p:spPr>
          <a:xfrm>
            <a:off x="4581518" y="2565723"/>
            <a:ext cx="103031" cy="103031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4442584-2D94-C34B-8EB6-3D1A46B9997E}"/>
              </a:ext>
            </a:extLst>
          </p:cNvPr>
          <p:cNvSpPr/>
          <p:nvPr/>
        </p:nvSpPr>
        <p:spPr>
          <a:xfrm>
            <a:off x="4581518" y="2565723"/>
            <a:ext cx="103031" cy="103031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B025263-9C4F-6147-8DB7-B335EBD1056D}"/>
              </a:ext>
            </a:extLst>
          </p:cNvPr>
          <p:cNvSpPr/>
          <p:nvPr/>
        </p:nvSpPr>
        <p:spPr>
          <a:xfrm>
            <a:off x="4581518" y="2565723"/>
            <a:ext cx="103031" cy="103031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4DF352-2771-5B44-BE46-85F37A94C68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5981"/>
          <a:stretch/>
        </p:blipFill>
        <p:spPr>
          <a:xfrm>
            <a:off x="2231250" y="572751"/>
            <a:ext cx="4888007" cy="5442675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DA19E37B-29BF-E14C-985D-C5EAE57CB408}"/>
              </a:ext>
            </a:extLst>
          </p:cNvPr>
          <p:cNvGrpSpPr/>
          <p:nvPr/>
        </p:nvGrpSpPr>
        <p:grpSpPr>
          <a:xfrm>
            <a:off x="6915869" y="874516"/>
            <a:ext cx="5258058" cy="2476754"/>
            <a:chOff x="6037688" y="912616"/>
            <a:chExt cx="5258058" cy="2476754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C410B4F-C848-154D-A1B1-BB02C7878E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25758" b="54477" l="54640" r="98426">
                          <a14:foregroundMark x1="65783" y1="32369" x2="95899" y2="44766"/>
                          <a14:foregroundMark x1="95899" y1="44766" x2="91176" y2="54201"/>
                          <a14:foregroundMark x1="91176" y1="54201" x2="74565" y2="49587"/>
                          <a14:foregroundMark x1="74565" y1="49587" x2="69511" y2="44077"/>
                          <a14:foregroundMark x1="69511" y1="44077" x2="68144" y2="34022"/>
                          <a14:foregroundMark x1="68144" y1="34022" x2="75932" y2="27548"/>
                          <a14:foregroundMark x1="75932" y1="27548" x2="82809" y2="27342"/>
                          <a14:foregroundMark x1="82809" y1="27342" x2="88898" y2="27410"/>
                          <a14:foregroundMark x1="88898" y1="27410" x2="95485" y2="31336"/>
                          <a14:foregroundMark x1="95485" y1="31336" x2="94739" y2="43526"/>
                          <a14:foregroundMark x1="94739" y1="43526" x2="87780" y2="49105"/>
                          <a14:foregroundMark x1="87780" y1="49105" x2="81234" y2="47658"/>
                          <a14:foregroundMark x1="81234" y1="47658" x2="84176" y2="31818"/>
                          <a14:foregroundMark x1="84176" y1="31818" x2="90721" y2="35055"/>
                          <a14:foregroundMark x1="90721" y1="35055" x2="84590" y2="42769"/>
                          <a14:foregroundMark x1="84590" y1="42769" x2="73447" y2="47452"/>
                          <a14:foregroundMark x1="73447" y1="47452" x2="67854" y2="44077"/>
                          <a14:foregroundMark x1="67854" y1="44077" x2="66984" y2="33402"/>
                          <a14:foregroundMark x1="66984" y1="33402" x2="61102" y2="32576"/>
                          <a14:foregroundMark x1="61102" y1="32576" x2="59238" y2="42287"/>
                          <a14:foregroundMark x1="59238" y1="42287" x2="59238" y2="52479"/>
                          <a14:foregroundMark x1="77755" y1="35399" x2="95650" y2="28926"/>
                          <a14:foregroundMark x1="95650" y1="28926" x2="96852" y2="50069"/>
                          <a14:foregroundMark x1="96852" y1="50069" x2="90679" y2="55234"/>
                          <a14:foregroundMark x1="90679" y1="55234" x2="75518" y2="54477"/>
                          <a14:foregroundMark x1="75518" y1="54477" x2="74606" y2="53994"/>
                          <a14:foregroundMark x1="89519" y1="27410" x2="95485" y2="27066"/>
                          <a14:foregroundMark x1="95485" y1="27066" x2="97763" y2="35813"/>
                          <a14:foregroundMark x1="97763" y1="35813" x2="98426" y2="45317"/>
                          <a14:foregroundMark x1="98426" y1="45317" x2="98177" y2="47796"/>
                          <a14:foregroundMark x1="93413" y1="54477" x2="97722" y2="50275"/>
                          <a14:foregroundMark x1="81897" y1="33884" x2="87572" y2="36088"/>
                          <a14:foregroundMark x1="82353" y1="35882" x2="82519" y2="41047"/>
                          <a14:foregroundMark x1="83099" y1="35399" x2="84590" y2="37879"/>
                          <a14:foregroundMark x1="58492" y1="26446" x2="58782" y2="38567"/>
                          <a14:foregroundMark x1="58782" y1="38361" x2="55344" y2="38843"/>
                          <a14:foregroundMark x1="57871" y1="41804" x2="54764" y2="42080"/>
                          <a14:foregroundMark x1="71624" y1="27410" x2="65244" y2="30785"/>
                          <a14:foregroundMark x1="65244" y1="30785" x2="64913" y2="43664"/>
                          <a14:foregroundMark x1="64913" y1="43664" x2="68310" y2="51584"/>
                          <a14:foregroundMark x1="68310" y1="51584" x2="72825" y2="51033"/>
                          <a14:foregroundMark x1="58782" y1="41667" x2="55012" y2="41667"/>
                          <a14:foregroundMark x1="59072" y1="41185" x2="55261" y2="41667"/>
                          <a14:foregroundMark x1="55261" y1="41667" x2="54640" y2="42355"/>
                        </a14:backgroundRemoval>
                      </a14:imgEffect>
                    </a14:imgLayer>
                  </a14:imgProps>
                </a:ext>
              </a:extLst>
            </a:blip>
            <a:srcRect l="58134" t="22571" b="42979"/>
            <a:stretch/>
          </p:blipFill>
          <p:spPr>
            <a:xfrm>
              <a:off x="8771092" y="912616"/>
              <a:ext cx="2524654" cy="1249592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063D984C-F65C-AB48-820A-8C47BBD0380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9783" b="89946" l="5336" r="97628">
                          <a14:foregroundMark x1="12055" y1="19293" x2="5336" y2="18750"/>
                          <a14:foregroundMark x1="5336" y1="18750" x2="6917" y2="18207"/>
                          <a14:foregroundMark x1="88538" y1="21739" x2="93676" y2="27446"/>
                          <a14:foregroundMark x1="93676" y1="27446" x2="94664" y2="36685"/>
                          <a14:foregroundMark x1="94664" y1="36685" x2="90514" y2="46467"/>
                          <a14:foregroundMark x1="90514" y1="46467" x2="85573" y2="52446"/>
                          <a14:foregroundMark x1="85573" y1="52446" x2="77668" y2="57337"/>
                          <a14:foregroundMark x1="77668" y1="57337" x2="73123" y2="64946"/>
                          <a14:foregroundMark x1="73123" y1="64946" x2="69763" y2="75272"/>
                          <a14:foregroundMark x1="69763" y1="75272" x2="76680" y2="82609"/>
                          <a14:foregroundMark x1="76680" y1="82609" x2="91897" y2="88043"/>
                          <a14:foregroundMark x1="91897" y1="88043" x2="84783" y2="91576"/>
                          <a14:foregroundMark x1="84783" y1="91576" x2="76877" y2="83152"/>
                          <a14:foregroundMark x1="76877" y1="83152" x2="76087" y2="73913"/>
                          <a14:foregroundMark x1="76087" y1="73913" x2="77273" y2="64402"/>
                          <a14:foregroundMark x1="77273" y1="64402" x2="97036" y2="35054"/>
                          <a14:foregroundMark x1="97036" y1="35054" x2="97628" y2="25543"/>
                          <a14:foregroundMark x1="97628" y1="25543" x2="85968" y2="22011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 flipV="1">
              <a:off x="6037688" y="1333878"/>
              <a:ext cx="2826302" cy="2055492"/>
            </a:xfrm>
            <a:prstGeom prst="rect">
              <a:avLst/>
            </a:prstGeom>
          </p:spPr>
        </p:pic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E48CA82C-5363-074D-B127-7646CFF7132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657" t="33812" r="48586" b="46354"/>
          <a:stretch/>
        </p:blipFill>
        <p:spPr>
          <a:xfrm>
            <a:off x="5638800" y="2413000"/>
            <a:ext cx="1244794" cy="107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574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1.85185E-6 L -0.05482 0.0016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47" y="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0.00023 C -0.00026 -0.04028 -0.00052 -0.0706 -0.00078 -0.11042 C -0.00169 -0.13495 -0.01029 -0.12083 -0.01224 -0.1412 C -0.01198 -0.17592 -0.01459 -0.16713 -0.01628 -0.17523 C -0.01628 -0.175 -0.0168 -0.1956 -0.0168 -0.19514 C -0.02031 -0.20046 -0.02201 -0.1912 -0.02526 -0.19583 C -0.02526 -0.12569 -0.02409 -0.06643 -0.02409 0.00509 " pathEditMode="relative" rAng="0" ptsTypes="AAAAAAA">
                                      <p:cBhvr>
                                        <p:cTn id="13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63" y="-9560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0" presetClass="path" presetSubtype="0" repeatCount="indefinite" fill="hold" grpId="0" nodeType="withEffect">
                                  <p:stCondLst>
                                    <p:cond delay="380"/>
                                  </p:stCondLst>
                                  <p:childTnLst>
                                    <p:animMotion origin="layout" path="M 2.08333E-6 -0.00023 C -0.00026 -0.04028 -0.00052 -0.0706 -0.00078 -0.11042 C -0.00169 -0.13495 -0.01029 -0.12083 -0.01224 -0.1412 C -0.01198 -0.17592 -0.01459 -0.16713 -0.01628 -0.17523 C -0.01628 -0.175 -0.0168 -0.1956 -0.0168 -0.19514 C -0.02031 -0.20046 -0.02201 -0.1912 -0.02526 -0.19583 C -0.02526 -0.12569 -0.02409 -0.06643 -0.02409 0.00509 " pathEditMode="relative" rAng="0" ptsTypes="AAAAAAA">
                                      <p:cBhvr>
                                        <p:cTn id="15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63" y="-9583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0" presetClass="path" presetSubtype="0" repeatCount="indefinite" fill="hold" grpId="0" nodeType="withEffect">
                                  <p:stCondLst>
                                    <p:cond delay="760"/>
                                  </p:stCondLst>
                                  <p:childTnLst>
                                    <p:animMotion origin="layout" path="M 2.08333E-6 -0.00023 C -0.00026 -0.04028 -0.00052 -0.0706 -0.00078 -0.11042 C -0.00169 -0.13495 -0.01029 -0.12083 -0.01224 -0.1412 C -0.01198 -0.17592 -0.01459 -0.16713 -0.01628 -0.17523 C -0.01628 -0.175 -0.0168 -0.1956 -0.0168 -0.19514 C -0.02031 -0.20046 -0.02201 -0.1912 -0.02526 -0.19583 C -0.02526 -0.12569 -0.02409 -0.06643 -0.02409 0.00509 " pathEditMode="relative" rAng="0" ptsTypes="AAAAAAA">
                                      <p:cBhvr>
                                        <p:cTn id="17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63" y="-9583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0" presetClass="path" presetSubtype="0" repeatCount="indefinite" fill="hold" grpId="0" nodeType="withEffect">
                                  <p:stCondLst>
                                    <p:cond delay="1140"/>
                                  </p:stCondLst>
                                  <p:childTnLst>
                                    <p:animMotion origin="layout" path="M 2.08333E-6 -0.00023 C -0.00026 -0.04028 -0.00052 -0.0706 -0.00078 -0.11042 C -0.00169 -0.13495 -0.01029 -0.12083 -0.01224 -0.1412 C -0.01198 -0.17592 -0.01459 -0.16713 -0.01628 -0.17523 C -0.01628 -0.175 -0.0168 -0.1956 -0.0168 -0.19514 C -0.02031 -0.20046 -0.02201 -0.1912 -0.02526 -0.19583 C -0.02526 -0.12569 -0.02409 -0.06643 -0.02409 0.00509 " pathEditMode="relative" rAng="0" ptsTypes="AAAAAAA">
                                      <p:cBhvr>
                                        <p:cTn id="19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63" y="-958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0ACF0B-3CEE-2949-8BC0-BCBC509AA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LED 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08975B-A6F4-E340-A0D5-0F017144FD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Show LED built-in example?</a:t>
            </a:r>
          </a:p>
          <a:p>
            <a:r>
              <a:rPr lang="en-US" dirty="0"/>
              <a:t>Show breadboard variant?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6ECE80-7E12-2F4E-80F8-74E1E5E8885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59730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6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rduino_PluggedIn_On">
            <a:extLst>
              <a:ext uri="{FF2B5EF4-FFF2-40B4-BE49-F238E27FC236}">
                <a16:creationId xmlns:a16="http://schemas.microsoft.com/office/drawing/2014/main" id="{BB47DA2B-79E6-6740-997B-B1076E1512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65709"/>
            <a:ext cx="10509421" cy="5726581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7A730DD2-1BF7-6048-8FCE-B9F2AFF93D7A}"/>
              </a:ext>
            </a:extLst>
          </p:cNvPr>
          <p:cNvSpPr/>
          <p:nvPr/>
        </p:nvSpPr>
        <p:spPr>
          <a:xfrm>
            <a:off x="8799963" y="2138433"/>
            <a:ext cx="103031" cy="103031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6E9AE4C-5FB9-AF44-9AD5-7DF5180BFBCC}"/>
              </a:ext>
            </a:extLst>
          </p:cNvPr>
          <p:cNvSpPr/>
          <p:nvPr/>
        </p:nvSpPr>
        <p:spPr>
          <a:xfrm>
            <a:off x="8799963" y="2138433"/>
            <a:ext cx="103031" cy="103031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E849DEE-1D67-F748-BDD4-C3F0580F4A65}"/>
              </a:ext>
            </a:extLst>
          </p:cNvPr>
          <p:cNvSpPr/>
          <p:nvPr/>
        </p:nvSpPr>
        <p:spPr>
          <a:xfrm>
            <a:off x="8799963" y="2138433"/>
            <a:ext cx="103031" cy="103031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11F869C-2BD8-644F-ACE3-A08C343F1993}"/>
              </a:ext>
            </a:extLst>
          </p:cNvPr>
          <p:cNvSpPr/>
          <p:nvPr/>
        </p:nvSpPr>
        <p:spPr>
          <a:xfrm>
            <a:off x="8799963" y="2138433"/>
            <a:ext cx="103031" cy="103031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AC434929-66D5-1544-B1F7-F94744E5E5BE}"/>
              </a:ext>
            </a:extLst>
          </p:cNvPr>
          <p:cNvSpPr/>
          <p:nvPr/>
        </p:nvSpPr>
        <p:spPr>
          <a:xfrm>
            <a:off x="8799963" y="2138433"/>
            <a:ext cx="103031" cy="103031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32AC727-CB82-0241-9E37-ACEDA9C81BD4}"/>
              </a:ext>
            </a:extLst>
          </p:cNvPr>
          <p:cNvSpPr/>
          <p:nvPr/>
        </p:nvSpPr>
        <p:spPr>
          <a:xfrm>
            <a:off x="8799963" y="2138433"/>
            <a:ext cx="103031" cy="103031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795F14CE-18BB-6646-B2B8-052EE5F290B8}"/>
              </a:ext>
            </a:extLst>
          </p:cNvPr>
          <p:cNvSpPr/>
          <p:nvPr/>
        </p:nvSpPr>
        <p:spPr>
          <a:xfrm>
            <a:off x="8799963" y="2138433"/>
            <a:ext cx="103031" cy="103031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B78824AB-93BA-4A41-9566-E1DFB6AD12C0}"/>
              </a:ext>
            </a:extLst>
          </p:cNvPr>
          <p:cNvSpPr/>
          <p:nvPr/>
        </p:nvSpPr>
        <p:spPr>
          <a:xfrm>
            <a:off x="8799963" y="2138433"/>
            <a:ext cx="103031" cy="103031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2CD3D924-76EC-D349-900D-2033B358BE9A}"/>
              </a:ext>
            </a:extLst>
          </p:cNvPr>
          <p:cNvSpPr/>
          <p:nvPr/>
        </p:nvSpPr>
        <p:spPr>
          <a:xfrm>
            <a:off x="8799963" y="2138433"/>
            <a:ext cx="103031" cy="103031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Arduino_Unplugged">
            <a:extLst>
              <a:ext uri="{FF2B5EF4-FFF2-40B4-BE49-F238E27FC236}">
                <a16:creationId xmlns:a16="http://schemas.microsoft.com/office/drawing/2014/main" id="{ECC39ABE-0DE1-914B-9F58-10C514C7EA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65709"/>
            <a:ext cx="10509421" cy="5726581"/>
          </a:xfrm>
          <a:prstGeom prst="rect">
            <a:avLst/>
          </a:prstGeom>
        </p:spPr>
      </p:pic>
      <p:pic>
        <p:nvPicPr>
          <p:cNvPr id="7" name="Arduino_PluggedIn_Off">
            <a:extLst>
              <a:ext uri="{FF2B5EF4-FFF2-40B4-BE49-F238E27FC236}">
                <a16:creationId xmlns:a16="http://schemas.microsoft.com/office/drawing/2014/main" id="{0514013D-5DA0-5F45-B15A-DB7E65C809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65709"/>
            <a:ext cx="10509421" cy="5726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340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0.00023 L -1.45833E-6 -0.05578 L -0.00325 -0.075 L -0.01159 -0.08055 L -0.02161 -0.08426 L -0.14935 -0.08588 L -0.16146 -0.09004 C -0.16224 -0.09537 -0.16315 -0.10069 -0.1638 -0.10625 L -0.1638 -0.13055 L -0.1638 -0.13472 L -0.16758 -0.14004 C -0.16797 -0.14652 -0.1681 -0.15301 -0.16849 -0.15949 L -0.17682 -0.1618 C -0.17773 -0.16157 -0.17838 -0.16111 -0.1793 -0.16088 C -0.17943 -0.10393 -0.17982 -0.04745 -0.17982 0.00973 " pathEditMode="relative" rAng="0" ptsTypes="AAAAAAAAAAAAAAA">
                                      <p:cBhvr>
                                        <p:cTn id="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997" y="-759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repeatCount="indefinite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1.45833E-6 -0.00023 L -1.45833E-6 -0.05578 L -0.00325 -0.075 L -0.01159 -0.08055 L -0.02161 -0.08426 L -0.14935 -0.08588 L -0.16146 -0.09004 C -0.16224 -0.09537 -0.16315 -0.10069 -0.1638 -0.10625 L -0.1638 -0.13055 L -0.1638 -0.13472 L -0.16758 -0.14004 C -0.16797 -0.14652 -0.1681 -0.15301 -0.16849 -0.15949 L -0.17682 -0.1618 C -0.17773 -0.16157 -0.17838 -0.16111 -0.1793 -0.16088 C -0.17943 -0.10393 -0.17982 -0.04745 -0.17982 0.00973 " pathEditMode="relative" rAng="0" ptsTypes="AAAAAAAAAAAAAAA">
                                      <p:cBhvr>
                                        <p:cTn id="10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997" y="-7593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repeatCount="indefinite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1.45833E-6 -0.00023 L -1.45833E-6 -0.05578 L -0.00325 -0.075 L -0.01159 -0.08055 L -0.02161 -0.08426 L -0.14935 -0.08588 L -0.16146 -0.09004 C -0.16224 -0.09537 -0.16315 -0.10069 -0.1638 -0.10625 L -0.1638 -0.13055 L -0.1638 -0.13472 L -0.16758 -0.14004 C -0.16797 -0.14652 -0.1681 -0.15301 -0.16849 -0.15949 L -0.17682 -0.1618 C -0.17773 -0.16157 -0.17838 -0.16111 -0.1793 -0.16088 C -0.17943 -0.10393 -0.17982 -0.04745 -0.17982 0.00973 " pathEditMode="relative" rAng="0" ptsTypes="AAAAAAAAAAAAAAA">
                                      <p:cBhvr>
                                        <p:cTn id="12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997" y="-7593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repeatCount="indefinite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1.45833E-6 -0.00023 L -1.45833E-6 -0.05578 L -0.00325 -0.075 L -0.01159 -0.08055 L -0.02161 -0.08426 L -0.14935 -0.08588 L -0.16146 -0.09004 C -0.16224 -0.09537 -0.16315 -0.10069 -0.1638 -0.10625 L -0.1638 -0.13055 L -0.1638 -0.13472 L -0.16758 -0.14004 C -0.16797 -0.14652 -0.1681 -0.15301 -0.16849 -0.15949 L -0.17682 -0.1618 C -0.17773 -0.16157 -0.17838 -0.16111 -0.1793 -0.16088 C -0.17943 -0.10393 -0.17982 -0.04745 -0.17982 0.00973 " pathEditMode="relative" rAng="0" ptsTypes="AAAAAAAAAAAAAAA">
                                      <p:cBhvr>
                                        <p:cTn id="14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997" y="-7593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repeatCount="indefinite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1.45833E-6 -0.00023 L -1.45833E-6 -0.05578 L -0.00325 -0.075 L -0.01159 -0.08055 L -0.02161 -0.08426 L -0.14935 -0.08588 L -0.16146 -0.09004 C -0.16224 -0.09537 -0.16315 -0.10069 -0.1638 -0.10625 L -0.1638 -0.13055 L -0.1638 -0.13472 L -0.16758 -0.14004 C -0.16797 -0.14652 -0.1681 -0.15301 -0.16849 -0.15949 L -0.17682 -0.1618 C -0.17773 -0.16157 -0.17838 -0.16111 -0.1793 -0.16088 C -0.17943 -0.10393 -0.17982 -0.04745 -0.17982 0.00973 " pathEditMode="relative" rAng="0" ptsTypes="AAAAAAAAAAAAAAA">
                                      <p:cBhvr>
                                        <p:cTn id="16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997" y="-7593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repeatCount="indefinite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-1.45833E-6 -0.00023 L -1.45833E-6 -0.05578 L -0.00325 -0.075 L -0.01159 -0.08055 L -0.02161 -0.08426 L -0.14935 -0.08588 L -0.16146 -0.09004 C -0.16224 -0.09537 -0.16315 -0.10069 -0.1638 -0.10625 L -0.1638 -0.13055 L -0.1638 -0.13472 L -0.16758 -0.14004 C -0.16797 -0.14652 -0.1681 -0.15301 -0.16849 -0.15949 L -0.17682 -0.1618 C -0.17773 -0.16157 -0.17838 -0.16111 -0.1793 -0.16088 C -0.17943 -0.10393 -0.17982 -0.04745 -0.17982 0.00973 " pathEditMode="relative" rAng="0" ptsTypes="AAAAAAAAAAAAAAA">
                                      <p:cBhvr>
                                        <p:cTn id="18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997" y="-7593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repeatCount="indefinite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1.45833E-6 -0.00023 L -1.45833E-6 -0.05578 L -0.00325 -0.075 L -0.01159 -0.08055 L -0.02161 -0.08426 L -0.14935 -0.08588 L -0.16146 -0.09004 C -0.16224 -0.09537 -0.16315 -0.10069 -0.1638 -0.10625 L -0.1638 -0.13055 L -0.1638 -0.13472 L -0.16758 -0.14004 C -0.16797 -0.14652 -0.1681 -0.15301 -0.16849 -0.15949 L -0.17682 -0.1618 C -0.17773 -0.16157 -0.17838 -0.16111 -0.1793 -0.16088 C -0.17943 -0.10393 -0.17982 -0.04745 -0.17982 0.00973 " pathEditMode="relative" rAng="0" ptsTypes="AAAAAAAAAAAAAAA">
                                      <p:cBhvr>
                                        <p:cTn id="20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997" y="-7593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0" presetClass="path" presetSubtype="0" repeatCount="indefinite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-1.45833E-6 -0.00023 L -1.45833E-6 -0.05578 L -0.00325 -0.075 L -0.01159 -0.08055 L -0.02161 -0.08426 L -0.14935 -0.08588 L -0.16146 -0.09004 C -0.16224 -0.09537 -0.16315 -0.10069 -0.1638 -0.10625 L -0.1638 -0.13055 L -0.1638 -0.13472 L -0.16758 -0.14004 C -0.16797 -0.14652 -0.1681 -0.15301 -0.16849 -0.15949 L -0.17682 -0.1618 C -0.17773 -0.16157 -0.17838 -0.16111 -0.1793 -0.16088 C -0.17943 -0.10393 -0.17982 -0.04745 -0.17982 0.00973 " pathEditMode="relative" rAng="0" ptsTypes="AAAAAAAAAAAAAAA">
                                      <p:cBhvr>
                                        <p:cTn id="22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997" y="-7593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0" presetClass="path" presetSubtype="0" repeatCount="indefinite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1.45833E-6 -0.00023 L -1.45833E-6 -0.05578 L -0.00325 -0.075 L -0.01159 -0.08055 L -0.02161 -0.08426 L -0.14935 -0.08588 L -0.16146 -0.09004 C -0.16224 -0.09537 -0.16315 -0.10069 -0.1638 -0.10625 L -0.1638 -0.13055 L -0.1638 -0.13472 L -0.16758 -0.14004 C -0.16797 -0.14652 -0.1681 -0.15301 -0.16849 -0.15949 L -0.17682 -0.1618 C -0.17773 -0.16157 -0.17838 -0.16111 -0.1793 -0.16088 C -0.17943 -0.10393 -0.17982 -0.04745 -0.17982 0.00973 " pathEditMode="relative" rAng="0" ptsTypes="AAAAAAAAAAAAAAA">
                                      <p:cBhvr>
                                        <p:cTn id="24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997" y="-75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000"/>
                            </p:stCondLst>
                            <p:childTnLst>
                              <p:par>
                                <p:cTn id="35" presetID="1" presetClass="exit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600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8000"/>
                            </p:stCondLst>
                            <p:childTnLst>
                              <p:par>
                                <p:cTn id="41" presetID="1" presetClass="exit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8" grpId="0" animBg="1"/>
      <p:bldP spid="19" grpId="0" animBg="1"/>
      <p:bldP spid="20" grpId="0" animBg="1"/>
      <p:bldP spid="21" grpId="0" animBg="1"/>
      <p:bldP spid="26" grpId="0" animBg="1"/>
      <p:bldP spid="27" grpId="0" animBg="1"/>
      <p:bldP spid="28" grpId="0" animBg="1"/>
      <p:bldP spid="29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6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rduino_PluggedIn_On">
            <a:extLst>
              <a:ext uri="{FF2B5EF4-FFF2-40B4-BE49-F238E27FC236}">
                <a16:creationId xmlns:a16="http://schemas.microsoft.com/office/drawing/2014/main" id="{BB47DA2B-79E6-6740-997B-B1076E1512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9597" y="718634"/>
            <a:ext cx="4596301" cy="2504523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7A730DD2-1BF7-6048-8FCE-B9F2AFF93D7A}"/>
              </a:ext>
            </a:extLst>
          </p:cNvPr>
          <p:cNvSpPr/>
          <p:nvPr/>
        </p:nvSpPr>
        <p:spPr>
          <a:xfrm>
            <a:off x="10876476" y="1209290"/>
            <a:ext cx="698207" cy="698207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6E9AE4C-5FB9-AF44-9AD5-7DF5180BFBCC}"/>
              </a:ext>
            </a:extLst>
          </p:cNvPr>
          <p:cNvSpPr/>
          <p:nvPr/>
        </p:nvSpPr>
        <p:spPr>
          <a:xfrm>
            <a:off x="10876476" y="1209290"/>
            <a:ext cx="698207" cy="698207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E849DEE-1D67-F748-BDD4-C3F0580F4A65}"/>
              </a:ext>
            </a:extLst>
          </p:cNvPr>
          <p:cNvSpPr/>
          <p:nvPr/>
        </p:nvSpPr>
        <p:spPr>
          <a:xfrm>
            <a:off x="10876476" y="1209290"/>
            <a:ext cx="698207" cy="698207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11F869C-2BD8-644F-ACE3-A08C343F1993}"/>
              </a:ext>
            </a:extLst>
          </p:cNvPr>
          <p:cNvSpPr/>
          <p:nvPr/>
        </p:nvSpPr>
        <p:spPr>
          <a:xfrm>
            <a:off x="10876476" y="1209290"/>
            <a:ext cx="698207" cy="698207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AC434929-66D5-1544-B1F7-F94744E5E5BE}"/>
              </a:ext>
            </a:extLst>
          </p:cNvPr>
          <p:cNvSpPr/>
          <p:nvPr/>
        </p:nvSpPr>
        <p:spPr>
          <a:xfrm>
            <a:off x="10876476" y="1209290"/>
            <a:ext cx="698207" cy="698207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32AC727-CB82-0241-9E37-ACEDA9C81BD4}"/>
              </a:ext>
            </a:extLst>
          </p:cNvPr>
          <p:cNvSpPr/>
          <p:nvPr/>
        </p:nvSpPr>
        <p:spPr>
          <a:xfrm>
            <a:off x="10876476" y="1209290"/>
            <a:ext cx="698207" cy="698207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795F14CE-18BB-6646-B2B8-052EE5F290B8}"/>
              </a:ext>
            </a:extLst>
          </p:cNvPr>
          <p:cNvSpPr/>
          <p:nvPr/>
        </p:nvSpPr>
        <p:spPr>
          <a:xfrm>
            <a:off x="10876476" y="1209290"/>
            <a:ext cx="698207" cy="698207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B78824AB-93BA-4A41-9566-E1DFB6AD12C0}"/>
              </a:ext>
            </a:extLst>
          </p:cNvPr>
          <p:cNvSpPr/>
          <p:nvPr/>
        </p:nvSpPr>
        <p:spPr>
          <a:xfrm>
            <a:off x="10876476" y="1209290"/>
            <a:ext cx="698207" cy="698207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2CD3D924-76EC-D349-900D-2033B358BE9A}"/>
              </a:ext>
            </a:extLst>
          </p:cNvPr>
          <p:cNvSpPr/>
          <p:nvPr/>
        </p:nvSpPr>
        <p:spPr>
          <a:xfrm>
            <a:off x="10876476" y="1209290"/>
            <a:ext cx="698207" cy="698207"/>
          </a:xfrm>
          <a:prstGeom prst="ellipse">
            <a:avLst/>
          </a:prstGeom>
          <a:solidFill>
            <a:schemeClr val="accent4"/>
          </a:solidFill>
          <a:ln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Arduino_Unplugged">
            <a:extLst>
              <a:ext uri="{FF2B5EF4-FFF2-40B4-BE49-F238E27FC236}">
                <a16:creationId xmlns:a16="http://schemas.microsoft.com/office/drawing/2014/main" id="{ECC39ABE-0DE1-914B-9F58-10C514C7EA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9597" y="718634"/>
            <a:ext cx="4596301" cy="2504523"/>
          </a:xfrm>
          <a:prstGeom prst="rect">
            <a:avLst/>
          </a:prstGeom>
        </p:spPr>
      </p:pic>
      <p:pic>
        <p:nvPicPr>
          <p:cNvPr id="7" name="Arduino_PluggedIn_Off">
            <a:extLst>
              <a:ext uri="{FF2B5EF4-FFF2-40B4-BE49-F238E27FC236}">
                <a16:creationId xmlns:a16="http://schemas.microsoft.com/office/drawing/2014/main" id="{0514013D-5DA0-5F45-B15A-DB7E65C809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9597" y="718634"/>
            <a:ext cx="4596301" cy="250452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01C0A73-7156-BC4A-A48D-22CE3E9B05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930299" y="-249120"/>
            <a:ext cx="8115300" cy="6121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32A4BFA-0852-B047-AF06-B0E0B716E24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15435" y="718634"/>
            <a:ext cx="6331931" cy="4918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230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0" presetClass="pat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-0.00023 L -3.125E-6 -0.05578 L -0.00325 -0.075 L -0.01159 -0.08055 L -0.02161 -0.08425 L -0.14935 -0.08587 L -0.16146 -0.09004 C -0.16224 -0.09537 -0.16315 -0.10069 -0.1638 -0.10625 L -0.1638 -0.13055 L -0.1638 -0.13472 L -0.16757 -0.14004 C -0.16797 -0.14652 -0.1681 -0.153 -0.16849 -0.15949 L -0.17682 -0.1618 C -0.17773 -0.16157 -0.17838 -0.16111 -0.17929 -0.16087 C -0.17942 -0.10393 -0.17981 -0.04745 -0.17981 0.00973 " pathEditMode="relative" rAng="0" ptsTypes="AAAAAAAAAAAAAAA">
                                      <p:cBhvr>
                                        <p:cTn id="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997" y="-759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repeatCount="indefinite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3.125E-6 -0.00023 L -3.125E-6 -0.05578 L -0.00325 -0.075 L -0.01159 -0.08055 L -0.02161 -0.08425 L -0.14935 -0.08587 L -0.16146 -0.09004 C -0.16224 -0.09537 -0.16315 -0.10069 -0.1638 -0.10625 L -0.1638 -0.13055 L -0.1638 -0.13472 L -0.16757 -0.14004 C -0.16797 -0.14652 -0.1681 -0.153 -0.16849 -0.15949 L -0.17682 -0.1618 C -0.17773 -0.16157 -0.17838 -0.16111 -0.17929 -0.16087 C -0.17942 -0.10393 -0.17981 -0.04745 -0.17981 0.00973 " pathEditMode="relative" rAng="0" ptsTypes="AAAAAAAAAAAAAAA">
                                      <p:cBhvr>
                                        <p:cTn id="10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997" y="-7593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repeatCount="indefinite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3.125E-6 -0.00023 L -3.125E-6 -0.05578 L -0.00325 -0.075 L -0.01159 -0.08055 L -0.02161 -0.08425 L -0.14935 -0.08587 L -0.16146 -0.09004 C -0.16224 -0.09537 -0.16315 -0.10069 -0.1638 -0.10625 L -0.1638 -0.13055 L -0.1638 -0.13472 L -0.16757 -0.14004 C -0.16797 -0.14652 -0.1681 -0.153 -0.16849 -0.15949 L -0.17682 -0.1618 C -0.17773 -0.16157 -0.17838 -0.16111 -0.17929 -0.16087 C -0.17942 -0.10393 -0.17981 -0.04745 -0.17981 0.00973 " pathEditMode="relative" rAng="0" ptsTypes="AAAAAAAAAAAAAAA">
                                      <p:cBhvr>
                                        <p:cTn id="12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997" y="-7593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repeatCount="indefinite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3.125E-6 -0.00023 L -3.125E-6 -0.05578 L -0.00325 -0.075 L -0.01159 -0.08055 L -0.02161 -0.08425 L -0.14935 -0.08587 L -0.16146 -0.09004 C -0.16224 -0.09537 -0.16315 -0.10069 -0.1638 -0.10625 L -0.1638 -0.13055 L -0.1638 -0.13472 L -0.16757 -0.14004 C -0.16797 -0.14652 -0.1681 -0.153 -0.16849 -0.15949 L -0.17682 -0.1618 C -0.17773 -0.16157 -0.17838 -0.16111 -0.17929 -0.16087 C -0.17942 -0.10393 -0.17981 -0.04745 -0.17981 0.00973 " pathEditMode="relative" rAng="0" ptsTypes="AAAAAAAAAAAAAAA">
                                      <p:cBhvr>
                                        <p:cTn id="14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997" y="-7593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repeatCount="indefinite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3.125E-6 -0.00023 L -3.125E-6 -0.05578 L -0.00325 -0.075 L -0.01159 -0.08055 L -0.02161 -0.08425 L -0.14935 -0.08587 L -0.16146 -0.09004 C -0.16224 -0.09537 -0.16315 -0.10069 -0.1638 -0.10625 L -0.1638 -0.13055 L -0.1638 -0.13472 L -0.16757 -0.14004 C -0.16797 -0.14652 -0.1681 -0.153 -0.16849 -0.15949 L -0.17682 -0.1618 C -0.17773 -0.16157 -0.17838 -0.16111 -0.17929 -0.16087 C -0.17942 -0.10393 -0.17981 -0.04745 -0.17981 0.00973 " pathEditMode="relative" rAng="0" ptsTypes="AAAAAAAAAAAAAAA">
                                      <p:cBhvr>
                                        <p:cTn id="16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997" y="-7593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repeatCount="indefinite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-3.125E-6 -0.00023 L -3.125E-6 -0.05578 L -0.00325 -0.075 L -0.01159 -0.08055 L -0.02161 -0.08425 L -0.14935 -0.08587 L -0.16146 -0.09004 C -0.16224 -0.09537 -0.16315 -0.10069 -0.1638 -0.10625 L -0.1638 -0.13055 L -0.1638 -0.13472 L -0.16757 -0.14004 C -0.16797 -0.14652 -0.1681 -0.153 -0.16849 -0.15949 L -0.17682 -0.1618 C -0.17773 -0.16157 -0.17838 -0.16111 -0.17929 -0.16087 C -0.17942 -0.10393 -0.17981 -0.04745 -0.17981 0.00973 " pathEditMode="relative" rAng="0" ptsTypes="AAAAAAAAAAAAAAA">
                                      <p:cBhvr>
                                        <p:cTn id="18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997" y="-7593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repeatCount="indefinite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3.125E-6 -0.00023 L -3.125E-6 -0.05578 L -0.00325 -0.075 L -0.01159 -0.08055 L -0.02161 -0.08425 L -0.14935 -0.08587 L -0.16146 -0.09004 C -0.16224 -0.09537 -0.16315 -0.10069 -0.1638 -0.10625 L -0.1638 -0.13055 L -0.1638 -0.13472 L -0.16757 -0.14004 C -0.16797 -0.14652 -0.1681 -0.153 -0.16849 -0.15949 L -0.17682 -0.1618 C -0.17773 -0.16157 -0.17838 -0.16111 -0.17929 -0.16087 C -0.17942 -0.10393 -0.17981 -0.04745 -0.17981 0.00973 " pathEditMode="relative" rAng="0" ptsTypes="AAAAAAAAAAAAAAA">
                                      <p:cBhvr>
                                        <p:cTn id="20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997" y="-7593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0" presetClass="path" presetSubtype="0" repeatCount="indefinite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-3.125E-6 -0.00023 L -3.125E-6 -0.05578 L -0.00325 -0.075 L -0.01159 -0.08055 L -0.02161 -0.08425 L -0.14935 -0.08587 L -0.16146 -0.09004 C -0.16224 -0.09537 -0.16315 -0.10069 -0.1638 -0.10625 L -0.1638 -0.13055 L -0.1638 -0.13472 L -0.16757 -0.14004 C -0.16797 -0.14652 -0.1681 -0.153 -0.16849 -0.15949 L -0.17682 -0.1618 C -0.17773 -0.16157 -0.17838 -0.16111 -0.17929 -0.16087 C -0.17942 -0.10393 -0.17981 -0.04745 -0.17981 0.00973 " pathEditMode="relative" rAng="0" ptsTypes="AAAAAAAAAAAAAAA">
                                      <p:cBhvr>
                                        <p:cTn id="22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997" y="-7593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0" presetClass="path" presetSubtype="0" repeatCount="indefinite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3.125E-6 -0.00023 L -3.125E-6 -0.05578 L -0.00325 -0.075 L -0.01159 -0.08055 L -0.02161 -0.08425 L -0.14935 -0.08587 L -0.16146 -0.09004 C -0.16224 -0.09537 -0.16315 -0.10069 -0.1638 -0.10625 L -0.1638 -0.13055 L -0.1638 -0.13472 L -0.16757 -0.14004 C -0.16797 -0.14652 -0.1681 -0.153 -0.16849 -0.15949 L -0.17682 -0.1618 C -0.17773 -0.16157 -0.17838 -0.16111 -0.17929 -0.16087 C -0.17942 -0.10393 -0.17981 -0.04745 -0.17981 0.00973 " pathEditMode="relative" rAng="0" ptsTypes="AAAAAAAAAAAAAAA">
                                      <p:cBhvr>
                                        <p:cTn id="24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997" y="-75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000"/>
                            </p:stCondLst>
                            <p:childTnLst>
                              <p:par>
                                <p:cTn id="35" presetID="1" presetClass="exit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600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8000"/>
                            </p:stCondLst>
                            <p:childTnLst>
                              <p:par>
                                <p:cTn id="41" presetID="1" presetClass="exit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8" grpId="0" animBg="1"/>
      <p:bldP spid="19" grpId="0" animBg="1"/>
      <p:bldP spid="20" grpId="0" animBg="1"/>
      <p:bldP spid="21" grpId="0" animBg="1"/>
      <p:bldP spid="26" grpId="0" animBg="1"/>
      <p:bldP spid="27" grpId="0" animBg="1"/>
      <p:bldP spid="28" grpId="0" animBg="1"/>
      <p:bldP spid="2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CD28CEA-038C-7847-9AB9-56ADC11BF8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81364" y="-1964399"/>
            <a:ext cx="18131177" cy="987967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2DDB428-5701-2349-954A-5C42CC3E05B2}"/>
              </a:ext>
            </a:extLst>
          </p:cNvPr>
          <p:cNvSpPr txBox="1"/>
          <p:nvPr/>
        </p:nvSpPr>
        <p:spPr>
          <a:xfrm>
            <a:off x="4752975" y="1205640"/>
            <a:ext cx="514350" cy="338554"/>
          </a:xfrm>
          <a:prstGeom prst="rect">
            <a:avLst/>
          </a:prstGeom>
          <a:noFill/>
        </p:spPr>
        <p:txBody>
          <a:bodyPr wrap="square" tIns="45720" bIns="45720" rtlCol="0">
            <a:spAutoFit/>
          </a:bodyPr>
          <a:lstStyle/>
          <a:p>
            <a:pPr algn="ctr"/>
            <a:r>
              <a:rPr lang="en-US" sz="1600" b="1" dirty="0">
                <a:latin typeface="Segoe Condensed" panose="020B0606040200020203" pitchFamily="34" charset="0"/>
                <a:cs typeface="Segoe UI Light" panose="020B0502040204020203" pitchFamily="34" charset="0"/>
              </a:rPr>
              <a:t>5V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011E75-9E01-214E-ABAF-2AEA9DD51F2B}"/>
              </a:ext>
            </a:extLst>
          </p:cNvPr>
          <p:cNvSpPr txBox="1"/>
          <p:nvPr/>
        </p:nvSpPr>
        <p:spPr>
          <a:xfrm>
            <a:off x="5010149" y="1205640"/>
            <a:ext cx="619121" cy="338554"/>
          </a:xfrm>
          <a:prstGeom prst="rect">
            <a:avLst/>
          </a:prstGeom>
          <a:noFill/>
        </p:spPr>
        <p:txBody>
          <a:bodyPr wrap="square" tIns="45720" bIns="45720" rtlCol="0">
            <a:spAutoFit/>
          </a:bodyPr>
          <a:lstStyle/>
          <a:p>
            <a:pPr algn="ctr"/>
            <a:r>
              <a:rPr lang="en-US" sz="1600" b="1" dirty="0">
                <a:latin typeface="Segoe Condensed" panose="020B0606040200020203" pitchFamily="34" charset="0"/>
                <a:cs typeface="Segoe UI Light" panose="020B0502040204020203" pitchFamily="34" charset="0"/>
              </a:rPr>
              <a:t>3.3V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B382DA7-039C-C049-AB79-3A622AA59CE3}"/>
              </a:ext>
            </a:extLst>
          </p:cNvPr>
          <p:cNvSpPr txBox="1"/>
          <p:nvPr/>
        </p:nvSpPr>
        <p:spPr>
          <a:xfrm>
            <a:off x="4343410" y="1205640"/>
            <a:ext cx="619121" cy="338554"/>
          </a:xfrm>
          <a:prstGeom prst="rect">
            <a:avLst/>
          </a:prstGeom>
          <a:noFill/>
        </p:spPr>
        <p:txBody>
          <a:bodyPr wrap="square" tIns="45720" bIns="45720" rtlCol="0">
            <a:spAutoFit/>
          </a:bodyPr>
          <a:lstStyle/>
          <a:p>
            <a:pPr algn="ctr"/>
            <a:r>
              <a:rPr lang="en-US" sz="1600" b="1" dirty="0">
                <a:latin typeface="Segoe Condensed" panose="020B0606040200020203" pitchFamily="34" charset="0"/>
                <a:cs typeface="Segoe UI Light" panose="020B0502040204020203" pitchFamily="34" charset="0"/>
              </a:rPr>
              <a:t>GND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41BEC03-C715-6145-8DC7-631503449CAF}"/>
              </a:ext>
            </a:extLst>
          </p:cNvPr>
          <p:cNvGrpSpPr/>
          <p:nvPr/>
        </p:nvGrpSpPr>
        <p:grpSpPr>
          <a:xfrm>
            <a:off x="4500565" y="1557338"/>
            <a:ext cx="771522" cy="440535"/>
            <a:chOff x="4500565" y="1112765"/>
            <a:chExt cx="771522" cy="842245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7A867F5C-025D-F242-B303-48F8D3C24F4D}"/>
                </a:ext>
              </a:extLst>
            </p:cNvPr>
            <p:cNvCxnSpPr>
              <a:cxnSpLocks/>
            </p:cNvCxnSpPr>
            <p:nvPr/>
          </p:nvCxnSpPr>
          <p:spPr>
            <a:xfrm>
              <a:off x="5024438" y="1117759"/>
              <a:ext cx="0" cy="83725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53353A50-BCB3-5F40-9DC0-8BC0E6CD440D}"/>
                </a:ext>
              </a:extLst>
            </p:cNvPr>
            <p:cNvGrpSpPr/>
            <p:nvPr/>
          </p:nvGrpSpPr>
          <p:grpSpPr>
            <a:xfrm>
              <a:off x="4500565" y="1112765"/>
              <a:ext cx="323850" cy="837251"/>
              <a:chOff x="4500565" y="1112765"/>
              <a:chExt cx="323850" cy="837251"/>
            </a:xfrm>
          </p:grpSpPr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CFD87588-6EE3-784D-959D-8747C31D3EC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500565" y="1950016"/>
                <a:ext cx="32385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7EEF7A29-CA37-294A-B6CD-F97392B14D9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62490" y="1112765"/>
                <a:ext cx="0" cy="837251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996ECC8E-747B-E44A-92B9-16CC813E035F}"/>
                </a:ext>
              </a:extLst>
            </p:cNvPr>
            <p:cNvCxnSpPr>
              <a:cxnSpLocks/>
            </p:cNvCxnSpPr>
            <p:nvPr/>
          </p:nvCxnSpPr>
          <p:spPr>
            <a:xfrm>
              <a:off x="5272087" y="1112765"/>
              <a:ext cx="0" cy="83725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A9CC514E-0A92-0C42-920E-62CF620805CF}"/>
              </a:ext>
            </a:extLst>
          </p:cNvPr>
          <p:cNvSpPr/>
          <p:nvPr/>
        </p:nvSpPr>
        <p:spPr>
          <a:xfrm>
            <a:off x="4430013" y="2158210"/>
            <a:ext cx="488438" cy="293779"/>
          </a:xfrm>
          <a:prstGeom prst="round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746A08CB-6BEA-7E4F-A5ED-46475940054B}"/>
              </a:ext>
            </a:extLst>
          </p:cNvPr>
          <p:cNvSpPr/>
          <p:nvPr/>
        </p:nvSpPr>
        <p:spPr>
          <a:xfrm>
            <a:off x="4924131" y="2158209"/>
            <a:ext cx="227179" cy="293779"/>
          </a:xfrm>
          <a:prstGeom prst="round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5B283C41-34B3-1547-9440-9935ED8898CC}"/>
              </a:ext>
            </a:extLst>
          </p:cNvPr>
          <p:cNvSpPr/>
          <p:nvPr/>
        </p:nvSpPr>
        <p:spPr>
          <a:xfrm>
            <a:off x="5156990" y="2158208"/>
            <a:ext cx="227179" cy="293779"/>
          </a:xfrm>
          <a:prstGeom prst="round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55247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6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rduino_PluggedIn_On">
            <a:extLst>
              <a:ext uri="{FF2B5EF4-FFF2-40B4-BE49-F238E27FC236}">
                <a16:creationId xmlns:a16="http://schemas.microsoft.com/office/drawing/2014/main" id="{BB47DA2B-79E6-6740-997B-B1076E1512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00400" y="718634"/>
            <a:ext cx="4596301" cy="2504523"/>
          </a:xfrm>
          <a:prstGeom prst="rect">
            <a:avLst/>
          </a:prstGeom>
        </p:spPr>
      </p:pic>
      <p:pic>
        <p:nvPicPr>
          <p:cNvPr id="5" name="Arduino_Unplugged">
            <a:extLst>
              <a:ext uri="{FF2B5EF4-FFF2-40B4-BE49-F238E27FC236}">
                <a16:creationId xmlns:a16="http://schemas.microsoft.com/office/drawing/2014/main" id="{ECC39ABE-0DE1-914B-9F58-10C514C7EA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00400" y="718634"/>
            <a:ext cx="4596301" cy="2504523"/>
          </a:xfrm>
          <a:prstGeom prst="rect">
            <a:avLst/>
          </a:prstGeom>
        </p:spPr>
      </p:pic>
      <p:pic>
        <p:nvPicPr>
          <p:cNvPr id="7" name="Arduino_PluggedIn_Off">
            <a:extLst>
              <a:ext uri="{FF2B5EF4-FFF2-40B4-BE49-F238E27FC236}">
                <a16:creationId xmlns:a16="http://schemas.microsoft.com/office/drawing/2014/main" id="{0514013D-5DA0-5F45-B15A-DB7E65C809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00400" y="718634"/>
            <a:ext cx="4596301" cy="250452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01C0A73-7156-BC4A-A48D-22CE3E9B05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930299" y="-249120"/>
            <a:ext cx="8115300" cy="6121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32A4BFA-0852-B047-AF06-B0E0B716E24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39309" y="1309308"/>
            <a:ext cx="6331931" cy="4918554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4AFAC307-72C8-934B-ABE9-33C7BA0BC2D8}"/>
              </a:ext>
            </a:extLst>
          </p:cNvPr>
          <p:cNvGrpSpPr/>
          <p:nvPr/>
        </p:nvGrpSpPr>
        <p:grpSpPr>
          <a:xfrm>
            <a:off x="3208421" y="2516323"/>
            <a:ext cx="2466720" cy="1015663"/>
            <a:chOff x="3208421" y="1970895"/>
            <a:chExt cx="2466720" cy="1015663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F22614B-B0A8-5142-9758-04884C985AFB}"/>
                </a:ext>
              </a:extLst>
            </p:cNvPr>
            <p:cNvSpPr txBox="1"/>
            <p:nvPr/>
          </p:nvSpPr>
          <p:spPr>
            <a:xfrm>
              <a:off x="3208421" y="1970895"/>
              <a:ext cx="2003562" cy="101566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tIns="45720" bIns="45720" rtlCol="0">
              <a:spAutoFit/>
            </a:bodyPr>
            <a:lstStyle/>
            <a:p>
              <a:pPr algn="r"/>
              <a:r>
                <a:rPr lang="en-US" b="1" dirty="0">
                  <a:solidFill>
                    <a:srgbClr val="C00000"/>
                  </a:solidFill>
                  <a:latin typeface="Segoe Condensed" panose="020B0606040200020203" pitchFamily="34" charset="0"/>
                  <a:cs typeface="Segoe UI Light" panose="020B0502040204020203" pitchFamily="34" charset="0"/>
                </a:rPr>
                <a:t>Arduino powered on </a:t>
              </a:r>
            </a:p>
            <a:p>
              <a:pPr algn="r"/>
              <a:r>
                <a:rPr lang="en-US" sz="1400" b="1" dirty="0">
                  <a:solidFill>
                    <a:srgbClr val="C00000"/>
                  </a:solidFill>
                  <a:latin typeface="Oswald Light" pitchFamily="2" charset="77"/>
                  <a:cs typeface="Segoe UI Light" panose="020B0502040204020203" pitchFamily="34" charset="0"/>
                </a:rPr>
                <a:t>setup() </a:t>
              </a:r>
              <a:r>
                <a:rPr lang="en-US" sz="1400" dirty="0">
                  <a:solidFill>
                    <a:srgbClr val="C00000"/>
                  </a:solidFill>
                  <a:latin typeface="Oswald Light" pitchFamily="2" charset="77"/>
                  <a:cs typeface="Segoe UI Light" panose="020B0502040204020203" pitchFamily="34" charset="0"/>
                </a:rPr>
                <a:t>is called immediately once and only once. Put your initialization code here.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BFDE1910-889D-FD44-8C65-C5FA55537DE9}"/>
                </a:ext>
              </a:extLst>
            </p:cNvPr>
            <p:cNvCxnSpPr/>
            <p:nvPr/>
          </p:nvCxnSpPr>
          <p:spPr>
            <a:xfrm>
              <a:off x="5309381" y="2128598"/>
              <a:ext cx="365760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D35D12F-CA2B-284D-AF83-F438CA99C97C}"/>
              </a:ext>
            </a:extLst>
          </p:cNvPr>
          <p:cNvGrpSpPr/>
          <p:nvPr/>
        </p:nvGrpSpPr>
        <p:grpSpPr>
          <a:xfrm>
            <a:off x="2967790" y="2988982"/>
            <a:ext cx="2707351" cy="1015663"/>
            <a:chOff x="2967790" y="1970895"/>
            <a:chExt cx="2707351" cy="1015663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2E33E5A-2FAF-E84B-8FFF-0239814A801F}"/>
                </a:ext>
              </a:extLst>
            </p:cNvPr>
            <p:cNvSpPr txBox="1"/>
            <p:nvPr/>
          </p:nvSpPr>
          <p:spPr>
            <a:xfrm>
              <a:off x="2967790" y="1970895"/>
              <a:ext cx="2244194" cy="101566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tIns="45720" bIns="45720" rtlCol="0">
              <a:spAutoFit/>
            </a:bodyPr>
            <a:lstStyle/>
            <a:p>
              <a:pPr algn="r"/>
              <a:r>
                <a:rPr lang="en-US" b="1" dirty="0">
                  <a:solidFill>
                    <a:srgbClr val="C00000"/>
                  </a:solidFill>
                  <a:latin typeface="Segoe Condensed" panose="020B0606040200020203" pitchFamily="34" charset="0"/>
                  <a:cs typeface="Segoe UI Light" panose="020B0502040204020203" pitchFamily="34" charset="0"/>
                </a:rPr>
                <a:t>Run initial setup() code</a:t>
              </a:r>
            </a:p>
            <a:p>
              <a:pPr algn="r"/>
              <a:r>
                <a:rPr lang="en-US" sz="1400" dirty="0">
                  <a:solidFill>
                    <a:srgbClr val="C00000"/>
                  </a:solidFill>
                  <a:latin typeface="Oswald Light" pitchFamily="2" charset="77"/>
                  <a:cs typeface="Segoe UI Light" panose="020B0502040204020203" pitchFamily="34" charset="0"/>
                </a:rPr>
                <a:t>Pins 0 – 13 can be either input or output. </a:t>
              </a:r>
              <a:r>
                <a:rPr lang="en-US" sz="1400" b="1" dirty="0">
                  <a:solidFill>
                    <a:srgbClr val="C00000"/>
                  </a:solidFill>
                  <a:latin typeface="Oswald Light" pitchFamily="2" charset="77"/>
                  <a:cs typeface="Segoe UI Light" panose="020B0502040204020203" pitchFamily="34" charset="0"/>
                </a:rPr>
                <a:t>Set Pin 3 to output </a:t>
              </a:r>
              <a:r>
                <a:rPr lang="en-US" sz="1400" dirty="0">
                  <a:solidFill>
                    <a:srgbClr val="C00000"/>
                  </a:solidFill>
                  <a:latin typeface="Oswald Light" pitchFamily="2" charset="77"/>
                  <a:cs typeface="Segoe UI Light" panose="020B0502040204020203" pitchFamily="34" charset="0"/>
                </a:rPr>
                <a:t>to control the connected LED.</a:t>
              </a: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49D49DE5-A732-EC42-B702-E565DCE72B82}"/>
                </a:ext>
              </a:extLst>
            </p:cNvPr>
            <p:cNvCxnSpPr/>
            <p:nvPr/>
          </p:nvCxnSpPr>
          <p:spPr>
            <a:xfrm>
              <a:off x="5309381" y="2128598"/>
              <a:ext cx="365760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0F47F95-C971-A040-B93A-8A9EDD460C3A}"/>
              </a:ext>
            </a:extLst>
          </p:cNvPr>
          <p:cNvGrpSpPr/>
          <p:nvPr/>
        </p:nvGrpSpPr>
        <p:grpSpPr>
          <a:xfrm>
            <a:off x="2534653" y="3651428"/>
            <a:ext cx="3140488" cy="1231106"/>
            <a:chOff x="2534653" y="1970895"/>
            <a:chExt cx="3140488" cy="1231106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832F5FD-98D2-E44B-85CF-7696ED1935CB}"/>
                </a:ext>
              </a:extLst>
            </p:cNvPr>
            <p:cNvSpPr txBox="1"/>
            <p:nvPr/>
          </p:nvSpPr>
          <p:spPr>
            <a:xfrm>
              <a:off x="2534653" y="1970895"/>
              <a:ext cx="2677330" cy="123110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tIns="45720" bIns="45720" rtlCol="0">
              <a:spAutoFit/>
            </a:bodyPr>
            <a:lstStyle/>
            <a:p>
              <a:pPr algn="r"/>
              <a:r>
                <a:rPr lang="en-US" b="1" dirty="0">
                  <a:solidFill>
                    <a:srgbClr val="C00000"/>
                  </a:solidFill>
                  <a:latin typeface="Segoe Condensed" panose="020B0606040200020203" pitchFamily="34" charset="0"/>
                  <a:cs typeface="Segoe UI Light" panose="020B0502040204020203" pitchFamily="34" charset="0"/>
                </a:rPr>
                <a:t>After setup(), loop() is called</a:t>
              </a:r>
            </a:p>
            <a:p>
              <a:pPr algn="r"/>
              <a:r>
                <a:rPr lang="en-US" sz="1400" dirty="0">
                  <a:solidFill>
                    <a:srgbClr val="C00000"/>
                  </a:solidFill>
                  <a:latin typeface="Oswald Light" pitchFamily="2" charset="77"/>
                  <a:cs typeface="Segoe UI Light" panose="020B0502040204020203" pitchFamily="34" charset="0"/>
                </a:rPr>
                <a:t>After setup() completes, loop() is called automatically. When loop() ends, it is run again and again (until the Arduino is shut off or reprogrammed)</a:t>
              </a: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2327DAA1-F099-1841-A296-CF80812F7E32}"/>
                </a:ext>
              </a:extLst>
            </p:cNvPr>
            <p:cNvCxnSpPr/>
            <p:nvPr/>
          </p:nvCxnSpPr>
          <p:spPr>
            <a:xfrm>
              <a:off x="5309381" y="2128598"/>
              <a:ext cx="365760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26215E35-968D-8947-9A71-A1D2ED80AD35}"/>
              </a:ext>
            </a:extLst>
          </p:cNvPr>
          <p:cNvGrpSpPr/>
          <p:nvPr/>
        </p:nvGrpSpPr>
        <p:grpSpPr>
          <a:xfrm>
            <a:off x="2743200" y="3891115"/>
            <a:ext cx="2931941" cy="800219"/>
            <a:chOff x="2743200" y="3891115"/>
            <a:chExt cx="2931941" cy="800219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E223E77-9A8A-694E-AE22-CE9E6F2DDFE3}"/>
                </a:ext>
              </a:extLst>
            </p:cNvPr>
            <p:cNvSpPr txBox="1"/>
            <p:nvPr/>
          </p:nvSpPr>
          <p:spPr>
            <a:xfrm>
              <a:off x="2743200" y="3891115"/>
              <a:ext cx="2468784" cy="80021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tIns="45720" bIns="45720" rtlCol="0">
              <a:spAutoFit/>
            </a:bodyPr>
            <a:lstStyle/>
            <a:p>
              <a:pPr algn="r"/>
              <a:r>
                <a:rPr lang="en-US" b="1" dirty="0">
                  <a:solidFill>
                    <a:srgbClr val="C00000"/>
                  </a:solidFill>
                  <a:latin typeface="Segoe Condensed" panose="020B0606040200020203" pitchFamily="34" charset="0"/>
                  <a:cs typeface="Segoe UI Light" panose="020B0502040204020203" pitchFamily="34" charset="0"/>
                </a:rPr>
                <a:t>digitalWrite(3, HIGH)</a:t>
              </a:r>
            </a:p>
            <a:p>
              <a:pPr algn="r"/>
              <a:r>
                <a:rPr lang="en-US" sz="1400" dirty="0">
                  <a:solidFill>
                    <a:srgbClr val="C00000"/>
                  </a:solidFill>
                  <a:latin typeface="Oswald Light" pitchFamily="2" charset="77"/>
                  <a:cs typeface="Segoe UI Light" panose="020B0502040204020203" pitchFamily="34" charset="0"/>
                </a:rPr>
                <a:t>Output a HIGH signal (5V) on Pin 3 and then wait for one second</a:t>
              </a: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B128401D-346C-B44D-9CEE-84FA65BEB212}"/>
                </a:ext>
              </a:extLst>
            </p:cNvPr>
            <p:cNvCxnSpPr/>
            <p:nvPr/>
          </p:nvCxnSpPr>
          <p:spPr>
            <a:xfrm>
              <a:off x="5309381" y="4048818"/>
              <a:ext cx="365760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53FEADAE-D51E-8D40-B8AB-90CD9083A222}"/>
                </a:ext>
              </a:extLst>
            </p:cNvPr>
            <p:cNvCxnSpPr/>
            <p:nvPr/>
          </p:nvCxnSpPr>
          <p:spPr>
            <a:xfrm>
              <a:off x="5309381" y="4217260"/>
              <a:ext cx="365760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618A18E-58EC-164B-81DD-26CE6FF8A9C0}"/>
              </a:ext>
            </a:extLst>
          </p:cNvPr>
          <p:cNvGrpSpPr/>
          <p:nvPr/>
        </p:nvGrpSpPr>
        <p:grpSpPr>
          <a:xfrm>
            <a:off x="2727158" y="4354085"/>
            <a:ext cx="2931941" cy="800219"/>
            <a:chOff x="2743200" y="3891115"/>
            <a:chExt cx="2931941" cy="800219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2ED4222-C9E9-2847-BBD4-987BCC1E7CD3}"/>
                </a:ext>
              </a:extLst>
            </p:cNvPr>
            <p:cNvSpPr txBox="1"/>
            <p:nvPr/>
          </p:nvSpPr>
          <p:spPr>
            <a:xfrm>
              <a:off x="2743200" y="3891115"/>
              <a:ext cx="2468784" cy="80021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tIns="45720" bIns="45720" rtlCol="0">
              <a:spAutoFit/>
            </a:bodyPr>
            <a:lstStyle/>
            <a:p>
              <a:pPr algn="r"/>
              <a:r>
                <a:rPr lang="en-US" b="1" dirty="0">
                  <a:solidFill>
                    <a:srgbClr val="C00000"/>
                  </a:solidFill>
                  <a:latin typeface="Segoe Condensed" panose="020B0606040200020203" pitchFamily="34" charset="0"/>
                  <a:cs typeface="Segoe UI Light" panose="020B0502040204020203" pitchFamily="34" charset="0"/>
                </a:rPr>
                <a:t>digitalWrite(3, LOW)</a:t>
              </a:r>
            </a:p>
            <a:p>
              <a:pPr algn="r"/>
              <a:r>
                <a:rPr lang="en-US" sz="1400" dirty="0">
                  <a:solidFill>
                    <a:srgbClr val="C00000"/>
                  </a:solidFill>
                  <a:latin typeface="Oswald Light" pitchFamily="2" charset="77"/>
                  <a:cs typeface="Segoe UI Light" panose="020B0502040204020203" pitchFamily="34" charset="0"/>
                </a:rPr>
                <a:t>Output a LOW signal (0V) on Pin 3 and then wait for one second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62B5A678-D3C5-6340-B844-DB6F0F9E1989}"/>
                </a:ext>
              </a:extLst>
            </p:cNvPr>
            <p:cNvCxnSpPr/>
            <p:nvPr/>
          </p:nvCxnSpPr>
          <p:spPr>
            <a:xfrm>
              <a:off x="5309381" y="4048818"/>
              <a:ext cx="365760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2163AE5B-944B-A240-95BE-9080CC41D003}"/>
                </a:ext>
              </a:extLst>
            </p:cNvPr>
            <p:cNvCxnSpPr/>
            <p:nvPr/>
          </p:nvCxnSpPr>
          <p:spPr>
            <a:xfrm>
              <a:off x="5309381" y="4217260"/>
              <a:ext cx="365760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D8C84456-423D-6148-A7EA-E03575DC336F}"/>
              </a:ext>
            </a:extLst>
          </p:cNvPr>
          <p:cNvGrpSpPr/>
          <p:nvPr/>
        </p:nvGrpSpPr>
        <p:grpSpPr>
          <a:xfrm>
            <a:off x="2358189" y="4789759"/>
            <a:ext cx="3316952" cy="800219"/>
            <a:chOff x="2358189" y="1970895"/>
            <a:chExt cx="3316952" cy="800219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53EA98D-5E80-F644-90D1-1775B6F9C8A7}"/>
                </a:ext>
              </a:extLst>
            </p:cNvPr>
            <p:cNvSpPr txBox="1"/>
            <p:nvPr/>
          </p:nvSpPr>
          <p:spPr>
            <a:xfrm>
              <a:off x="2358189" y="1970895"/>
              <a:ext cx="2853795" cy="80021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tIns="45720" bIns="45720" rtlCol="0">
              <a:spAutoFit/>
            </a:bodyPr>
            <a:lstStyle/>
            <a:p>
              <a:pPr algn="r"/>
              <a:r>
                <a:rPr lang="en-US" b="1" dirty="0">
                  <a:solidFill>
                    <a:srgbClr val="C00000"/>
                  </a:solidFill>
                  <a:latin typeface="Segoe Condensed" panose="020B0606040200020203" pitchFamily="34" charset="0"/>
                  <a:cs typeface="Segoe UI Light" panose="020B0502040204020203" pitchFamily="34" charset="0"/>
                </a:rPr>
                <a:t>End of loop(), call loop() again</a:t>
              </a:r>
            </a:p>
            <a:p>
              <a:pPr algn="r"/>
              <a:r>
                <a:rPr lang="en-US" sz="1400" dirty="0">
                  <a:solidFill>
                    <a:srgbClr val="C00000"/>
                  </a:solidFill>
                  <a:latin typeface="Oswald Light" pitchFamily="2" charset="77"/>
                  <a:cs typeface="Segoe UI Light" panose="020B0502040204020203" pitchFamily="34" charset="0"/>
                </a:rPr>
                <a:t>When </a:t>
              </a:r>
              <a:r>
                <a:rPr lang="en-US" sz="1400" b="1" dirty="0">
                  <a:solidFill>
                    <a:srgbClr val="C00000"/>
                  </a:solidFill>
                  <a:latin typeface="Oswald Light" pitchFamily="2" charset="77"/>
                  <a:cs typeface="Segoe UI Light" panose="020B0502040204020203" pitchFamily="34" charset="0"/>
                </a:rPr>
                <a:t>loop() </a:t>
              </a:r>
              <a:r>
                <a:rPr lang="en-US" sz="1400" dirty="0">
                  <a:solidFill>
                    <a:srgbClr val="C00000"/>
                  </a:solidFill>
                  <a:latin typeface="Oswald Light" pitchFamily="2" charset="77"/>
                  <a:cs typeface="Segoe UI Light" panose="020B0502040204020203" pitchFamily="34" charset="0"/>
                </a:rPr>
                <a:t>ends, it is called again automatically. This loop continues forever.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7092D4C9-D60B-C946-83EB-C262F8397A6D}"/>
                </a:ext>
              </a:extLst>
            </p:cNvPr>
            <p:cNvCxnSpPr/>
            <p:nvPr/>
          </p:nvCxnSpPr>
          <p:spPr>
            <a:xfrm>
              <a:off x="5309381" y="2128598"/>
              <a:ext cx="365760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3529401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6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rduino_PluggedIn_On">
            <a:extLst>
              <a:ext uri="{FF2B5EF4-FFF2-40B4-BE49-F238E27FC236}">
                <a16:creationId xmlns:a16="http://schemas.microsoft.com/office/drawing/2014/main" id="{BB47DA2B-79E6-6740-997B-B1076E1512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7155" y="822643"/>
            <a:ext cx="3239386" cy="1765140"/>
          </a:xfrm>
          <a:prstGeom prst="rect">
            <a:avLst/>
          </a:prstGeom>
        </p:spPr>
      </p:pic>
      <p:pic>
        <p:nvPicPr>
          <p:cNvPr id="5" name="Arduino_Unplugged">
            <a:extLst>
              <a:ext uri="{FF2B5EF4-FFF2-40B4-BE49-F238E27FC236}">
                <a16:creationId xmlns:a16="http://schemas.microsoft.com/office/drawing/2014/main" id="{ECC39ABE-0DE1-914B-9F58-10C514C7EA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77155" y="822643"/>
            <a:ext cx="3239386" cy="1765140"/>
          </a:xfrm>
          <a:prstGeom prst="rect">
            <a:avLst/>
          </a:prstGeom>
        </p:spPr>
      </p:pic>
      <p:pic>
        <p:nvPicPr>
          <p:cNvPr id="7" name="Arduino_PluggedIn_Off">
            <a:extLst>
              <a:ext uri="{FF2B5EF4-FFF2-40B4-BE49-F238E27FC236}">
                <a16:creationId xmlns:a16="http://schemas.microsoft.com/office/drawing/2014/main" id="{0514013D-5DA0-5F45-B15A-DB7E65C809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77155" y="822643"/>
            <a:ext cx="3239386" cy="176514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01C0A73-7156-BC4A-A48D-22CE3E9B05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930299" y="-249120"/>
            <a:ext cx="8115300" cy="6121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32A4BFA-0852-B047-AF06-B0E0B716E24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07380" y="1116803"/>
            <a:ext cx="6331931" cy="4918554"/>
          </a:xfrm>
          <a:prstGeom prst="rect">
            <a:avLst/>
          </a:prstGeom>
          <a:noFill/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4AFAC307-72C8-934B-ABE9-33C7BA0BC2D8}"/>
              </a:ext>
            </a:extLst>
          </p:cNvPr>
          <p:cNvGrpSpPr/>
          <p:nvPr/>
        </p:nvGrpSpPr>
        <p:grpSpPr>
          <a:xfrm>
            <a:off x="776492" y="2323818"/>
            <a:ext cx="2466720" cy="1015663"/>
            <a:chOff x="3208421" y="1970895"/>
            <a:chExt cx="2466720" cy="1015663"/>
          </a:xfrm>
          <a:noFill/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F22614B-B0A8-5142-9758-04884C985AFB}"/>
                </a:ext>
              </a:extLst>
            </p:cNvPr>
            <p:cNvSpPr txBox="1"/>
            <p:nvPr/>
          </p:nvSpPr>
          <p:spPr>
            <a:xfrm>
              <a:off x="3208421" y="1970895"/>
              <a:ext cx="2003562" cy="1015663"/>
            </a:xfrm>
            <a:prstGeom prst="rect">
              <a:avLst/>
            </a:prstGeom>
            <a:grpFill/>
          </p:spPr>
          <p:txBody>
            <a:bodyPr wrap="square" tIns="45720" bIns="45720" rtlCol="0">
              <a:spAutoFit/>
            </a:bodyPr>
            <a:lstStyle/>
            <a:p>
              <a:pPr algn="r"/>
              <a:r>
                <a:rPr lang="en-US" b="1" dirty="0">
                  <a:solidFill>
                    <a:srgbClr val="C00000"/>
                  </a:solidFill>
                  <a:latin typeface="Segoe Condensed" panose="020B0606040200020203" pitchFamily="34" charset="0"/>
                  <a:cs typeface="Segoe UI Light" panose="020B0502040204020203" pitchFamily="34" charset="0"/>
                </a:rPr>
                <a:t>Arduino powered on </a:t>
              </a:r>
            </a:p>
            <a:p>
              <a:pPr algn="r"/>
              <a:r>
                <a:rPr lang="en-US" sz="1400" b="1" dirty="0">
                  <a:solidFill>
                    <a:srgbClr val="C00000"/>
                  </a:solidFill>
                  <a:latin typeface="Oswald Light" pitchFamily="2" charset="77"/>
                  <a:cs typeface="Segoe UI Light" panose="020B0502040204020203" pitchFamily="34" charset="0"/>
                </a:rPr>
                <a:t>setup() </a:t>
              </a:r>
              <a:r>
                <a:rPr lang="en-US" sz="1400" dirty="0">
                  <a:solidFill>
                    <a:srgbClr val="C00000"/>
                  </a:solidFill>
                  <a:latin typeface="Oswald Light" pitchFamily="2" charset="77"/>
                  <a:cs typeface="Segoe UI Light" panose="020B0502040204020203" pitchFamily="34" charset="0"/>
                </a:rPr>
                <a:t>is called immediately once and only once. Put your initialization code here.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BFDE1910-889D-FD44-8C65-C5FA55537DE9}"/>
                </a:ext>
              </a:extLst>
            </p:cNvPr>
            <p:cNvCxnSpPr/>
            <p:nvPr/>
          </p:nvCxnSpPr>
          <p:spPr>
            <a:xfrm>
              <a:off x="5309381" y="2128598"/>
              <a:ext cx="365760" cy="0"/>
            </a:xfrm>
            <a:prstGeom prst="straightConnector1">
              <a:avLst/>
            </a:prstGeom>
            <a:grpFill/>
            <a:ln w="28575">
              <a:solidFill>
                <a:srgbClr val="C00000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D35D12F-CA2B-284D-AF83-F438CA99C97C}"/>
              </a:ext>
            </a:extLst>
          </p:cNvPr>
          <p:cNvGrpSpPr/>
          <p:nvPr/>
        </p:nvGrpSpPr>
        <p:grpSpPr>
          <a:xfrm>
            <a:off x="535861" y="2796477"/>
            <a:ext cx="2707351" cy="1015663"/>
            <a:chOff x="2967790" y="1970895"/>
            <a:chExt cx="2707351" cy="1015663"/>
          </a:xfrm>
          <a:noFill/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2E33E5A-2FAF-E84B-8FFF-0239814A801F}"/>
                </a:ext>
              </a:extLst>
            </p:cNvPr>
            <p:cNvSpPr txBox="1"/>
            <p:nvPr/>
          </p:nvSpPr>
          <p:spPr>
            <a:xfrm>
              <a:off x="2967790" y="1970895"/>
              <a:ext cx="2244194" cy="1015663"/>
            </a:xfrm>
            <a:prstGeom prst="rect">
              <a:avLst/>
            </a:prstGeom>
            <a:grpFill/>
          </p:spPr>
          <p:txBody>
            <a:bodyPr wrap="square" tIns="45720" bIns="45720" rtlCol="0">
              <a:spAutoFit/>
            </a:bodyPr>
            <a:lstStyle/>
            <a:p>
              <a:pPr algn="r"/>
              <a:r>
                <a:rPr lang="en-US" b="1" dirty="0">
                  <a:solidFill>
                    <a:srgbClr val="C00000"/>
                  </a:solidFill>
                  <a:latin typeface="Segoe Condensed" panose="020B0606040200020203" pitchFamily="34" charset="0"/>
                  <a:cs typeface="Segoe UI Light" panose="020B0502040204020203" pitchFamily="34" charset="0"/>
                </a:rPr>
                <a:t>Run initial setup() code</a:t>
              </a:r>
            </a:p>
            <a:p>
              <a:pPr algn="r"/>
              <a:r>
                <a:rPr lang="en-US" sz="1400" dirty="0">
                  <a:solidFill>
                    <a:srgbClr val="C00000"/>
                  </a:solidFill>
                  <a:latin typeface="Oswald Light" pitchFamily="2" charset="77"/>
                  <a:cs typeface="Segoe UI Light" panose="020B0502040204020203" pitchFamily="34" charset="0"/>
                </a:rPr>
                <a:t>Pins 0 – 13 can be either input or output. </a:t>
              </a:r>
              <a:r>
                <a:rPr lang="en-US" sz="1400" b="1" dirty="0">
                  <a:solidFill>
                    <a:srgbClr val="C00000"/>
                  </a:solidFill>
                  <a:latin typeface="Oswald Light" pitchFamily="2" charset="77"/>
                  <a:cs typeface="Segoe UI Light" panose="020B0502040204020203" pitchFamily="34" charset="0"/>
                </a:rPr>
                <a:t>Set Pin 3 to output </a:t>
              </a:r>
              <a:r>
                <a:rPr lang="en-US" sz="1400" dirty="0">
                  <a:solidFill>
                    <a:srgbClr val="C00000"/>
                  </a:solidFill>
                  <a:latin typeface="Oswald Light" pitchFamily="2" charset="77"/>
                  <a:cs typeface="Segoe UI Light" panose="020B0502040204020203" pitchFamily="34" charset="0"/>
                </a:rPr>
                <a:t>to control the connected LED.</a:t>
              </a: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49D49DE5-A732-EC42-B702-E565DCE72B82}"/>
                </a:ext>
              </a:extLst>
            </p:cNvPr>
            <p:cNvCxnSpPr/>
            <p:nvPr/>
          </p:nvCxnSpPr>
          <p:spPr>
            <a:xfrm>
              <a:off x="5309381" y="2128598"/>
              <a:ext cx="365760" cy="0"/>
            </a:xfrm>
            <a:prstGeom prst="straightConnector1">
              <a:avLst/>
            </a:prstGeom>
            <a:grpFill/>
            <a:ln w="28575">
              <a:solidFill>
                <a:srgbClr val="C00000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0F47F95-C971-A040-B93A-8A9EDD460C3A}"/>
              </a:ext>
            </a:extLst>
          </p:cNvPr>
          <p:cNvGrpSpPr/>
          <p:nvPr/>
        </p:nvGrpSpPr>
        <p:grpSpPr>
          <a:xfrm>
            <a:off x="102724" y="3458923"/>
            <a:ext cx="3140488" cy="1231106"/>
            <a:chOff x="2534653" y="1970895"/>
            <a:chExt cx="3140488" cy="1231106"/>
          </a:xfrm>
          <a:noFill/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832F5FD-98D2-E44B-85CF-7696ED1935CB}"/>
                </a:ext>
              </a:extLst>
            </p:cNvPr>
            <p:cNvSpPr txBox="1"/>
            <p:nvPr/>
          </p:nvSpPr>
          <p:spPr>
            <a:xfrm>
              <a:off x="2534653" y="1970895"/>
              <a:ext cx="2677330" cy="1231106"/>
            </a:xfrm>
            <a:prstGeom prst="rect">
              <a:avLst/>
            </a:prstGeom>
            <a:grpFill/>
          </p:spPr>
          <p:txBody>
            <a:bodyPr wrap="square" tIns="45720" bIns="45720" rtlCol="0">
              <a:spAutoFit/>
            </a:bodyPr>
            <a:lstStyle/>
            <a:p>
              <a:pPr algn="r"/>
              <a:r>
                <a:rPr lang="en-US" b="1" dirty="0">
                  <a:solidFill>
                    <a:srgbClr val="C00000"/>
                  </a:solidFill>
                  <a:latin typeface="Segoe Condensed" panose="020B0606040200020203" pitchFamily="34" charset="0"/>
                  <a:cs typeface="Segoe UI Light" panose="020B0502040204020203" pitchFamily="34" charset="0"/>
                </a:rPr>
                <a:t>After setup(), loop() is called</a:t>
              </a:r>
            </a:p>
            <a:p>
              <a:pPr algn="r"/>
              <a:r>
                <a:rPr lang="en-US" sz="1400" dirty="0">
                  <a:solidFill>
                    <a:srgbClr val="C00000"/>
                  </a:solidFill>
                  <a:latin typeface="Oswald Light" pitchFamily="2" charset="77"/>
                  <a:cs typeface="Segoe UI Light" panose="020B0502040204020203" pitchFamily="34" charset="0"/>
                </a:rPr>
                <a:t>After setup() completes, loop() is called automatically. When loop() ends, it is run again and again (until the Arduino is shut off or reprogrammed)</a:t>
              </a: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2327DAA1-F099-1841-A296-CF80812F7E32}"/>
                </a:ext>
              </a:extLst>
            </p:cNvPr>
            <p:cNvCxnSpPr/>
            <p:nvPr/>
          </p:nvCxnSpPr>
          <p:spPr>
            <a:xfrm>
              <a:off x="5309381" y="2128598"/>
              <a:ext cx="365760" cy="0"/>
            </a:xfrm>
            <a:prstGeom prst="straightConnector1">
              <a:avLst/>
            </a:prstGeom>
            <a:grpFill/>
            <a:ln w="28575">
              <a:solidFill>
                <a:srgbClr val="C00000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26215E35-968D-8947-9A71-A1D2ED80AD35}"/>
              </a:ext>
            </a:extLst>
          </p:cNvPr>
          <p:cNvGrpSpPr/>
          <p:nvPr/>
        </p:nvGrpSpPr>
        <p:grpSpPr>
          <a:xfrm>
            <a:off x="311271" y="3698610"/>
            <a:ext cx="2931941" cy="800219"/>
            <a:chOff x="2743200" y="3891115"/>
            <a:chExt cx="2931941" cy="800219"/>
          </a:xfrm>
          <a:noFill/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E223E77-9A8A-694E-AE22-CE9E6F2DDFE3}"/>
                </a:ext>
              </a:extLst>
            </p:cNvPr>
            <p:cNvSpPr txBox="1"/>
            <p:nvPr/>
          </p:nvSpPr>
          <p:spPr>
            <a:xfrm>
              <a:off x="2743200" y="3891115"/>
              <a:ext cx="2468784" cy="800219"/>
            </a:xfrm>
            <a:prstGeom prst="rect">
              <a:avLst/>
            </a:prstGeom>
            <a:grpFill/>
          </p:spPr>
          <p:txBody>
            <a:bodyPr wrap="square" tIns="45720" bIns="45720" rtlCol="0">
              <a:spAutoFit/>
            </a:bodyPr>
            <a:lstStyle/>
            <a:p>
              <a:pPr algn="r"/>
              <a:r>
                <a:rPr lang="en-US" b="1" dirty="0">
                  <a:solidFill>
                    <a:srgbClr val="C00000"/>
                  </a:solidFill>
                  <a:latin typeface="Segoe Condensed" panose="020B0606040200020203" pitchFamily="34" charset="0"/>
                  <a:cs typeface="Segoe UI Light" panose="020B0502040204020203" pitchFamily="34" charset="0"/>
                </a:rPr>
                <a:t>digitalWrite(3, HIGH)</a:t>
              </a:r>
            </a:p>
            <a:p>
              <a:pPr algn="r"/>
              <a:r>
                <a:rPr lang="en-US" sz="1400" dirty="0">
                  <a:solidFill>
                    <a:srgbClr val="C00000"/>
                  </a:solidFill>
                  <a:latin typeface="Oswald Light" pitchFamily="2" charset="77"/>
                  <a:cs typeface="Segoe UI Light" panose="020B0502040204020203" pitchFamily="34" charset="0"/>
                </a:rPr>
                <a:t>Output a HIGH signal (5V) on Pin 3 and then wait for one second</a:t>
              </a: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B128401D-346C-B44D-9CEE-84FA65BEB212}"/>
                </a:ext>
              </a:extLst>
            </p:cNvPr>
            <p:cNvCxnSpPr/>
            <p:nvPr/>
          </p:nvCxnSpPr>
          <p:spPr>
            <a:xfrm>
              <a:off x="5309381" y="4048818"/>
              <a:ext cx="365760" cy="0"/>
            </a:xfrm>
            <a:prstGeom prst="straightConnector1">
              <a:avLst/>
            </a:prstGeom>
            <a:grpFill/>
            <a:ln w="28575">
              <a:solidFill>
                <a:srgbClr val="C00000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53FEADAE-D51E-8D40-B8AB-90CD9083A222}"/>
                </a:ext>
              </a:extLst>
            </p:cNvPr>
            <p:cNvCxnSpPr/>
            <p:nvPr/>
          </p:nvCxnSpPr>
          <p:spPr>
            <a:xfrm>
              <a:off x="5309381" y="4217260"/>
              <a:ext cx="365760" cy="0"/>
            </a:xfrm>
            <a:prstGeom prst="straightConnector1">
              <a:avLst/>
            </a:prstGeom>
            <a:grpFill/>
            <a:ln w="28575">
              <a:solidFill>
                <a:srgbClr val="C00000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618A18E-58EC-164B-81DD-26CE6FF8A9C0}"/>
              </a:ext>
            </a:extLst>
          </p:cNvPr>
          <p:cNvGrpSpPr/>
          <p:nvPr/>
        </p:nvGrpSpPr>
        <p:grpSpPr>
          <a:xfrm>
            <a:off x="311271" y="4161580"/>
            <a:ext cx="2931941" cy="800219"/>
            <a:chOff x="2743200" y="3891115"/>
            <a:chExt cx="2931941" cy="800219"/>
          </a:xfrm>
          <a:noFill/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2ED4222-C9E9-2847-BBD4-987BCC1E7CD3}"/>
                </a:ext>
              </a:extLst>
            </p:cNvPr>
            <p:cNvSpPr txBox="1"/>
            <p:nvPr/>
          </p:nvSpPr>
          <p:spPr>
            <a:xfrm>
              <a:off x="2743200" y="3891115"/>
              <a:ext cx="2468784" cy="800219"/>
            </a:xfrm>
            <a:prstGeom prst="rect">
              <a:avLst/>
            </a:prstGeom>
            <a:grpFill/>
          </p:spPr>
          <p:txBody>
            <a:bodyPr wrap="square" tIns="45720" bIns="45720" rtlCol="0">
              <a:spAutoFit/>
            </a:bodyPr>
            <a:lstStyle/>
            <a:p>
              <a:pPr algn="r"/>
              <a:r>
                <a:rPr lang="en-US" b="1" dirty="0">
                  <a:solidFill>
                    <a:srgbClr val="C00000"/>
                  </a:solidFill>
                  <a:latin typeface="Segoe Condensed" panose="020B0606040200020203" pitchFamily="34" charset="0"/>
                  <a:cs typeface="Segoe UI Light" panose="020B0502040204020203" pitchFamily="34" charset="0"/>
                </a:rPr>
                <a:t>digitalWrite(3, LOW)</a:t>
              </a:r>
            </a:p>
            <a:p>
              <a:pPr algn="r"/>
              <a:r>
                <a:rPr lang="en-US" sz="1400" dirty="0">
                  <a:solidFill>
                    <a:srgbClr val="C00000"/>
                  </a:solidFill>
                  <a:latin typeface="Oswald Light" pitchFamily="2" charset="77"/>
                  <a:cs typeface="Segoe UI Light" panose="020B0502040204020203" pitchFamily="34" charset="0"/>
                </a:rPr>
                <a:t>Output a LOW signal (0V) on Pin 3 and then wait for one second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62B5A678-D3C5-6340-B844-DB6F0F9E1989}"/>
                </a:ext>
              </a:extLst>
            </p:cNvPr>
            <p:cNvCxnSpPr/>
            <p:nvPr/>
          </p:nvCxnSpPr>
          <p:spPr>
            <a:xfrm>
              <a:off x="5309381" y="4048818"/>
              <a:ext cx="365760" cy="0"/>
            </a:xfrm>
            <a:prstGeom prst="straightConnector1">
              <a:avLst/>
            </a:prstGeom>
            <a:grpFill/>
            <a:ln w="28575">
              <a:solidFill>
                <a:srgbClr val="C00000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2163AE5B-944B-A240-95BE-9080CC41D003}"/>
                </a:ext>
              </a:extLst>
            </p:cNvPr>
            <p:cNvCxnSpPr/>
            <p:nvPr/>
          </p:nvCxnSpPr>
          <p:spPr>
            <a:xfrm>
              <a:off x="5309381" y="4217260"/>
              <a:ext cx="365760" cy="0"/>
            </a:xfrm>
            <a:prstGeom prst="straightConnector1">
              <a:avLst/>
            </a:prstGeom>
            <a:grpFill/>
            <a:ln w="28575">
              <a:solidFill>
                <a:srgbClr val="C00000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D8C84456-423D-6148-A7EA-E03575DC336F}"/>
              </a:ext>
            </a:extLst>
          </p:cNvPr>
          <p:cNvGrpSpPr/>
          <p:nvPr/>
        </p:nvGrpSpPr>
        <p:grpSpPr>
          <a:xfrm>
            <a:off x="-73740" y="4597254"/>
            <a:ext cx="3316952" cy="800219"/>
            <a:chOff x="2358189" y="1970895"/>
            <a:chExt cx="3316952" cy="800219"/>
          </a:xfrm>
          <a:noFill/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53EA98D-5E80-F644-90D1-1775B6F9C8A7}"/>
                </a:ext>
              </a:extLst>
            </p:cNvPr>
            <p:cNvSpPr txBox="1"/>
            <p:nvPr/>
          </p:nvSpPr>
          <p:spPr>
            <a:xfrm>
              <a:off x="2358189" y="1970895"/>
              <a:ext cx="2853795" cy="800219"/>
            </a:xfrm>
            <a:prstGeom prst="rect">
              <a:avLst/>
            </a:prstGeom>
            <a:grpFill/>
          </p:spPr>
          <p:txBody>
            <a:bodyPr wrap="square" tIns="45720" bIns="45720" rtlCol="0">
              <a:spAutoFit/>
            </a:bodyPr>
            <a:lstStyle/>
            <a:p>
              <a:pPr algn="r"/>
              <a:r>
                <a:rPr lang="en-US" b="1" dirty="0">
                  <a:solidFill>
                    <a:srgbClr val="C00000"/>
                  </a:solidFill>
                  <a:latin typeface="Segoe Condensed" panose="020B0606040200020203" pitchFamily="34" charset="0"/>
                  <a:cs typeface="Segoe UI Light" panose="020B0502040204020203" pitchFamily="34" charset="0"/>
                </a:rPr>
                <a:t>End of loop(), call loop() again</a:t>
              </a:r>
            </a:p>
            <a:p>
              <a:pPr algn="r"/>
              <a:r>
                <a:rPr lang="en-US" sz="1400" dirty="0">
                  <a:solidFill>
                    <a:srgbClr val="C00000"/>
                  </a:solidFill>
                  <a:latin typeface="Oswald Light" pitchFamily="2" charset="77"/>
                  <a:cs typeface="Segoe UI Light" panose="020B0502040204020203" pitchFamily="34" charset="0"/>
                </a:rPr>
                <a:t>When </a:t>
              </a:r>
              <a:r>
                <a:rPr lang="en-US" sz="1400" b="1" dirty="0">
                  <a:solidFill>
                    <a:srgbClr val="C00000"/>
                  </a:solidFill>
                  <a:latin typeface="Oswald Light" pitchFamily="2" charset="77"/>
                  <a:cs typeface="Segoe UI Light" panose="020B0502040204020203" pitchFamily="34" charset="0"/>
                </a:rPr>
                <a:t>loop() </a:t>
              </a:r>
              <a:r>
                <a:rPr lang="en-US" sz="1400" dirty="0">
                  <a:solidFill>
                    <a:srgbClr val="C00000"/>
                  </a:solidFill>
                  <a:latin typeface="Oswald Light" pitchFamily="2" charset="77"/>
                  <a:cs typeface="Segoe UI Light" panose="020B0502040204020203" pitchFamily="34" charset="0"/>
                </a:rPr>
                <a:t>ends, it is called again automatically. This loop continues forever.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7092D4C9-D60B-C946-83EB-C262F8397A6D}"/>
                </a:ext>
              </a:extLst>
            </p:cNvPr>
            <p:cNvCxnSpPr/>
            <p:nvPr/>
          </p:nvCxnSpPr>
          <p:spPr>
            <a:xfrm>
              <a:off x="5309381" y="2128598"/>
              <a:ext cx="365760" cy="0"/>
            </a:xfrm>
            <a:prstGeom prst="straightConnector1">
              <a:avLst/>
            </a:prstGeom>
            <a:grpFill/>
            <a:ln w="28575">
              <a:solidFill>
                <a:srgbClr val="C00000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6895415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6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rduino_PluggedIn_On">
            <a:extLst>
              <a:ext uri="{FF2B5EF4-FFF2-40B4-BE49-F238E27FC236}">
                <a16:creationId xmlns:a16="http://schemas.microsoft.com/office/drawing/2014/main" id="{BB47DA2B-79E6-6740-997B-B1076E1512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2614" y="1144796"/>
            <a:ext cx="3239386" cy="1765140"/>
          </a:xfrm>
          <a:prstGeom prst="rect">
            <a:avLst/>
          </a:prstGeom>
        </p:spPr>
      </p:pic>
      <p:pic>
        <p:nvPicPr>
          <p:cNvPr id="5" name="Arduino_Unplugged">
            <a:extLst>
              <a:ext uri="{FF2B5EF4-FFF2-40B4-BE49-F238E27FC236}">
                <a16:creationId xmlns:a16="http://schemas.microsoft.com/office/drawing/2014/main" id="{ECC39ABE-0DE1-914B-9F58-10C514C7EA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52614" y="1144796"/>
            <a:ext cx="3239386" cy="1765140"/>
          </a:xfrm>
          <a:prstGeom prst="rect">
            <a:avLst/>
          </a:prstGeom>
        </p:spPr>
      </p:pic>
      <p:pic>
        <p:nvPicPr>
          <p:cNvPr id="7" name="Arduino_PluggedIn_Off">
            <a:extLst>
              <a:ext uri="{FF2B5EF4-FFF2-40B4-BE49-F238E27FC236}">
                <a16:creationId xmlns:a16="http://schemas.microsoft.com/office/drawing/2014/main" id="{0514013D-5DA0-5F45-B15A-DB7E65C809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52614" y="1144796"/>
            <a:ext cx="3239386" cy="176514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01C0A73-7156-BC4A-A48D-22CE3E9B05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930299" y="-249120"/>
            <a:ext cx="8115300" cy="6121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32A4BFA-0852-B047-AF06-B0E0B716E24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06893" y="1242513"/>
            <a:ext cx="5706617" cy="4432819"/>
          </a:xfrm>
          <a:prstGeom prst="rect">
            <a:avLst/>
          </a:prstGeom>
          <a:noFill/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4AFAC307-72C8-934B-ABE9-33C7BA0BC2D8}"/>
              </a:ext>
            </a:extLst>
          </p:cNvPr>
          <p:cNvGrpSpPr/>
          <p:nvPr/>
        </p:nvGrpSpPr>
        <p:grpSpPr>
          <a:xfrm>
            <a:off x="776492" y="2323818"/>
            <a:ext cx="2466720" cy="1015663"/>
            <a:chOff x="3208421" y="1970895"/>
            <a:chExt cx="2466720" cy="1015663"/>
          </a:xfrm>
          <a:noFill/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F22614B-B0A8-5142-9758-04884C985AFB}"/>
                </a:ext>
              </a:extLst>
            </p:cNvPr>
            <p:cNvSpPr txBox="1"/>
            <p:nvPr/>
          </p:nvSpPr>
          <p:spPr>
            <a:xfrm>
              <a:off x="3208421" y="1970895"/>
              <a:ext cx="2003562" cy="1015663"/>
            </a:xfrm>
            <a:prstGeom prst="rect">
              <a:avLst/>
            </a:prstGeom>
            <a:grpFill/>
          </p:spPr>
          <p:txBody>
            <a:bodyPr wrap="square" tIns="45720" bIns="45720" rtlCol="0">
              <a:spAutoFit/>
            </a:bodyPr>
            <a:lstStyle/>
            <a:p>
              <a:pPr algn="r"/>
              <a:r>
                <a:rPr lang="en-US" b="1" dirty="0">
                  <a:solidFill>
                    <a:srgbClr val="C00000"/>
                  </a:solidFill>
                  <a:latin typeface="Segoe Condensed" panose="020B0606040200020203" pitchFamily="34" charset="0"/>
                  <a:cs typeface="Segoe UI Light" panose="020B0502040204020203" pitchFamily="34" charset="0"/>
                </a:rPr>
                <a:t>Arduino powered on </a:t>
              </a:r>
            </a:p>
            <a:p>
              <a:pPr algn="r"/>
              <a:r>
                <a:rPr lang="en-US" sz="1400" b="1" dirty="0">
                  <a:solidFill>
                    <a:srgbClr val="C00000"/>
                  </a:solidFill>
                  <a:latin typeface="Oswald Light" pitchFamily="2" charset="77"/>
                  <a:cs typeface="Segoe UI Light" panose="020B0502040204020203" pitchFamily="34" charset="0"/>
                </a:rPr>
                <a:t>setup() </a:t>
              </a:r>
              <a:r>
                <a:rPr lang="en-US" sz="1400" dirty="0">
                  <a:solidFill>
                    <a:srgbClr val="C00000"/>
                  </a:solidFill>
                  <a:latin typeface="Oswald Light" pitchFamily="2" charset="77"/>
                  <a:cs typeface="Segoe UI Light" panose="020B0502040204020203" pitchFamily="34" charset="0"/>
                </a:rPr>
                <a:t>is called immediately once and only once. Put your initialization code here.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BFDE1910-889D-FD44-8C65-C5FA55537DE9}"/>
                </a:ext>
              </a:extLst>
            </p:cNvPr>
            <p:cNvCxnSpPr/>
            <p:nvPr/>
          </p:nvCxnSpPr>
          <p:spPr>
            <a:xfrm>
              <a:off x="5309381" y="2128598"/>
              <a:ext cx="365760" cy="0"/>
            </a:xfrm>
            <a:prstGeom prst="straightConnector1">
              <a:avLst/>
            </a:prstGeom>
            <a:grpFill/>
            <a:ln w="28575">
              <a:solidFill>
                <a:srgbClr val="C00000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D35D12F-CA2B-284D-AF83-F438CA99C97C}"/>
              </a:ext>
            </a:extLst>
          </p:cNvPr>
          <p:cNvGrpSpPr/>
          <p:nvPr/>
        </p:nvGrpSpPr>
        <p:grpSpPr>
          <a:xfrm>
            <a:off x="535861" y="2752233"/>
            <a:ext cx="2707351" cy="1015663"/>
            <a:chOff x="2967790" y="1970895"/>
            <a:chExt cx="2707351" cy="1015663"/>
          </a:xfrm>
          <a:noFill/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2E33E5A-2FAF-E84B-8FFF-0239814A801F}"/>
                </a:ext>
              </a:extLst>
            </p:cNvPr>
            <p:cNvSpPr txBox="1"/>
            <p:nvPr/>
          </p:nvSpPr>
          <p:spPr>
            <a:xfrm>
              <a:off x="2967790" y="1970895"/>
              <a:ext cx="2244194" cy="1015663"/>
            </a:xfrm>
            <a:prstGeom prst="rect">
              <a:avLst/>
            </a:prstGeom>
            <a:grpFill/>
          </p:spPr>
          <p:txBody>
            <a:bodyPr wrap="square" tIns="45720" bIns="45720" rtlCol="0">
              <a:spAutoFit/>
            </a:bodyPr>
            <a:lstStyle/>
            <a:p>
              <a:pPr algn="r"/>
              <a:r>
                <a:rPr lang="en-US" b="1" dirty="0">
                  <a:solidFill>
                    <a:srgbClr val="C00000"/>
                  </a:solidFill>
                  <a:latin typeface="Segoe Condensed" panose="020B0606040200020203" pitchFamily="34" charset="0"/>
                  <a:cs typeface="Segoe UI Light" panose="020B0502040204020203" pitchFamily="34" charset="0"/>
                </a:rPr>
                <a:t>Run initial setup() code</a:t>
              </a:r>
            </a:p>
            <a:p>
              <a:pPr algn="r"/>
              <a:r>
                <a:rPr lang="en-US" sz="1400" dirty="0">
                  <a:solidFill>
                    <a:srgbClr val="C00000"/>
                  </a:solidFill>
                  <a:latin typeface="Oswald Light" pitchFamily="2" charset="77"/>
                  <a:cs typeface="Segoe UI Light" panose="020B0502040204020203" pitchFamily="34" charset="0"/>
                </a:rPr>
                <a:t>Pins 0 – 13 can be either input or output. </a:t>
              </a:r>
              <a:r>
                <a:rPr lang="en-US" sz="1400" b="1" dirty="0">
                  <a:solidFill>
                    <a:srgbClr val="C00000"/>
                  </a:solidFill>
                  <a:latin typeface="Oswald Light" pitchFamily="2" charset="77"/>
                  <a:cs typeface="Segoe UI Light" panose="020B0502040204020203" pitchFamily="34" charset="0"/>
                </a:rPr>
                <a:t>Set Pin 3 to output </a:t>
              </a:r>
              <a:r>
                <a:rPr lang="en-US" sz="1400" dirty="0">
                  <a:solidFill>
                    <a:srgbClr val="C00000"/>
                  </a:solidFill>
                  <a:latin typeface="Oswald Light" pitchFamily="2" charset="77"/>
                  <a:cs typeface="Segoe UI Light" panose="020B0502040204020203" pitchFamily="34" charset="0"/>
                </a:rPr>
                <a:t>to control the connected LED.</a:t>
              </a: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49D49DE5-A732-EC42-B702-E565DCE72B82}"/>
                </a:ext>
              </a:extLst>
            </p:cNvPr>
            <p:cNvCxnSpPr/>
            <p:nvPr/>
          </p:nvCxnSpPr>
          <p:spPr>
            <a:xfrm>
              <a:off x="5309381" y="2128598"/>
              <a:ext cx="365760" cy="0"/>
            </a:xfrm>
            <a:prstGeom prst="straightConnector1">
              <a:avLst/>
            </a:prstGeom>
            <a:grpFill/>
            <a:ln w="28575">
              <a:solidFill>
                <a:srgbClr val="C00000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0F47F95-C971-A040-B93A-8A9EDD460C3A}"/>
              </a:ext>
            </a:extLst>
          </p:cNvPr>
          <p:cNvGrpSpPr/>
          <p:nvPr/>
        </p:nvGrpSpPr>
        <p:grpSpPr>
          <a:xfrm>
            <a:off x="102724" y="3355687"/>
            <a:ext cx="3140488" cy="1231106"/>
            <a:chOff x="2534653" y="1970895"/>
            <a:chExt cx="3140488" cy="1231106"/>
          </a:xfrm>
          <a:noFill/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832F5FD-98D2-E44B-85CF-7696ED1935CB}"/>
                </a:ext>
              </a:extLst>
            </p:cNvPr>
            <p:cNvSpPr txBox="1"/>
            <p:nvPr/>
          </p:nvSpPr>
          <p:spPr>
            <a:xfrm>
              <a:off x="2534653" y="1970895"/>
              <a:ext cx="2677330" cy="1231106"/>
            </a:xfrm>
            <a:prstGeom prst="rect">
              <a:avLst/>
            </a:prstGeom>
            <a:grpFill/>
          </p:spPr>
          <p:txBody>
            <a:bodyPr wrap="square" tIns="45720" bIns="45720" rtlCol="0">
              <a:spAutoFit/>
            </a:bodyPr>
            <a:lstStyle/>
            <a:p>
              <a:pPr algn="r"/>
              <a:r>
                <a:rPr lang="en-US" b="1" dirty="0">
                  <a:solidFill>
                    <a:srgbClr val="C00000"/>
                  </a:solidFill>
                  <a:latin typeface="Segoe Condensed" panose="020B0606040200020203" pitchFamily="34" charset="0"/>
                  <a:cs typeface="Segoe UI Light" panose="020B0502040204020203" pitchFamily="34" charset="0"/>
                </a:rPr>
                <a:t>After setup(), loop() is called</a:t>
              </a:r>
            </a:p>
            <a:p>
              <a:pPr algn="r"/>
              <a:r>
                <a:rPr lang="en-US" sz="1400" dirty="0">
                  <a:solidFill>
                    <a:srgbClr val="C00000"/>
                  </a:solidFill>
                  <a:latin typeface="Oswald Light" pitchFamily="2" charset="77"/>
                  <a:cs typeface="Segoe UI Light" panose="020B0502040204020203" pitchFamily="34" charset="0"/>
                </a:rPr>
                <a:t>After setup() completes, loop() is called automatically. When loop() ends, it is run again and again (until the Arduino is shut off or reprogrammed)</a:t>
              </a: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2327DAA1-F099-1841-A296-CF80812F7E32}"/>
                </a:ext>
              </a:extLst>
            </p:cNvPr>
            <p:cNvCxnSpPr/>
            <p:nvPr/>
          </p:nvCxnSpPr>
          <p:spPr>
            <a:xfrm>
              <a:off x="5309381" y="2128598"/>
              <a:ext cx="365760" cy="0"/>
            </a:xfrm>
            <a:prstGeom prst="straightConnector1">
              <a:avLst/>
            </a:prstGeom>
            <a:grpFill/>
            <a:ln w="28575">
              <a:solidFill>
                <a:srgbClr val="C00000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26215E35-968D-8947-9A71-A1D2ED80AD35}"/>
              </a:ext>
            </a:extLst>
          </p:cNvPr>
          <p:cNvGrpSpPr/>
          <p:nvPr/>
        </p:nvGrpSpPr>
        <p:grpSpPr>
          <a:xfrm>
            <a:off x="311271" y="3580626"/>
            <a:ext cx="2931941" cy="800219"/>
            <a:chOff x="2743200" y="3891115"/>
            <a:chExt cx="2931941" cy="800219"/>
          </a:xfrm>
          <a:noFill/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E223E77-9A8A-694E-AE22-CE9E6F2DDFE3}"/>
                </a:ext>
              </a:extLst>
            </p:cNvPr>
            <p:cNvSpPr txBox="1"/>
            <p:nvPr/>
          </p:nvSpPr>
          <p:spPr>
            <a:xfrm>
              <a:off x="2743200" y="3891115"/>
              <a:ext cx="2468784" cy="800219"/>
            </a:xfrm>
            <a:prstGeom prst="rect">
              <a:avLst/>
            </a:prstGeom>
            <a:grpFill/>
          </p:spPr>
          <p:txBody>
            <a:bodyPr wrap="square" tIns="45720" bIns="45720" rtlCol="0">
              <a:spAutoFit/>
            </a:bodyPr>
            <a:lstStyle/>
            <a:p>
              <a:pPr algn="r"/>
              <a:r>
                <a:rPr lang="en-US" b="1" dirty="0">
                  <a:solidFill>
                    <a:srgbClr val="C00000"/>
                  </a:solidFill>
                  <a:latin typeface="Segoe Condensed" panose="020B0606040200020203" pitchFamily="34" charset="0"/>
                  <a:cs typeface="Segoe UI Light" panose="020B0502040204020203" pitchFamily="34" charset="0"/>
                </a:rPr>
                <a:t>digitalWrite(3, HIGH)</a:t>
              </a:r>
            </a:p>
            <a:p>
              <a:pPr algn="r"/>
              <a:r>
                <a:rPr lang="en-US" sz="1400" dirty="0">
                  <a:solidFill>
                    <a:srgbClr val="C00000"/>
                  </a:solidFill>
                  <a:latin typeface="Oswald Light" pitchFamily="2" charset="77"/>
                  <a:cs typeface="Segoe UI Light" panose="020B0502040204020203" pitchFamily="34" charset="0"/>
                </a:rPr>
                <a:t>Output a HIGH signal (5V) on Pin 3 and then wait for one second</a:t>
              </a:r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B128401D-346C-B44D-9CEE-84FA65BEB212}"/>
                </a:ext>
              </a:extLst>
            </p:cNvPr>
            <p:cNvCxnSpPr/>
            <p:nvPr/>
          </p:nvCxnSpPr>
          <p:spPr>
            <a:xfrm>
              <a:off x="5309381" y="4048818"/>
              <a:ext cx="365760" cy="0"/>
            </a:xfrm>
            <a:prstGeom prst="straightConnector1">
              <a:avLst/>
            </a:prstGeom>
            <a:grpFill/>
            <a:ln w="28575">
              <a:solidFill>
                <a:srgbClr val="C00000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53FEADAE-D51E-8D40-B8AB-90CD9083A222}"/>
                </a:ext>
              </a:extLst>
            </p:cNvPr>
            <p:cNvCxnSpPr/>
            <p:nvPr/>
          </p:nvCxnSpPr>
          <p:spPr>
            <a:xfrm>
              <a:off x="5309381" y="4217260"/>
              <a:ext cx="365760" cy="0"/>
            </a:xfrm>
            <a:prstGeom prst="straightConnector1">
              <a:avLst/>
            </a:prstGeom>
            <a:grpFill/>
            <a:ln w="28575">
              <a:solidFill>
                <a:srgbClr val="C00000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6618A18E-58EC-164B-81DD-26CE6FF8A9C0}"/>
              </a:ext>
            </a:extLst>
          </p:cNvPr>
          <p:cNvGrpSpPr/>
          <p:nvPr/>
        </p:nvGrpSpPr>
        <p:grpSpPr>
          <a:xfrm>
            <a:off x="311271" y="3984604"/>
            <a:ext cx="2931941" cy="800219"/>
            <a:chOff x="2743200" y="3891115"/>
            <a:chExt cx="2931941" cy="800219"/>
          </a:xfrm>
          <a:noFill/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2ED4222-C9E9-2847-BBD4-987BCC1E7CD3}"/>
                </a:ext>
              </a:extLst>
            </p:cNvPr>
            <p:cNvSpPr txBox="1"/>
            <p:nvPr/>
          </p:nvSpPr>
          <p:spPr>
            <a:xfrm>
              <a:off x="2743200" y="3891115"/>
              <a:ext cx="2468784" cy="800219"/>
            </a:xfrm>
            <a:prstGeom prst="rect">
              <a:avLst/>
            </a:prstGeom>
            <a:grpFill/>
          </p:spPr>
          <p:txBody>
            <a:bodyPr wrap="square" tIns="45720" bIns="45720" rtlCol="0">
              <a:spAutoFit/>
            </a:bodyPr>
            <a:lstStyle/>
            <a:p>
              <a:pPr algn="r"/>
              <a:r>
                <a:rPr lang="en-US" b="1" dirty="0">
                  <a:solidFill>
                    <a:srgbClr val="C00000"/>
                  </a:solidFill>
                  <a:latin typeface="Segoe Condensed" panose="020B0606040200020203" pitchFamily="34" charset="0"/>
                  <a:cs typeface="Segoe UI Light" panose="020B0502040204020203" pitchFamily="34" charset="0"/>
                </a:rPr>
                <a:t>digitalWrite(3, LOW)</a:t>
              </a:r>
            </a:p>
            <a:p>
              <a:pPr algn="r"/>
              <a:r>
                <a:rPr lang="en-US" sz="1400" dirty="0">
                  <a:solidFill>
                    <a:srgbClr val="C00000"/>
                  </a:solidFill>
                  <a:latin typeface="Oswald Light" pitchFamily="2" charset="77"/>
                  <a:cs typeface="Segoe UI Light" panose="020B0502040204020203" pitchFamily="34" charset="0"/>
                </a:rPr>
                <a:t>Output a LOW signal (0V) on Pin 3 and then wait for one second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62B5A678-D3C5-6340-B844-DB6F0F9E1989}"/>
                </a:ext>
              </a:extLst>
            </p:cNvPr>
            <p:cNvCxnSpPr/>
            <p:nvPr/>
          </p:nvCxnSpPr>
          <p:spPr>
            <a:xfrm>
              <a:off x="5309381" y="4048818"/>
              <a:ext cx="365760" cy="0"/>
            </a:xfrm>
            <a:prstGeom prst="straightConnector1">
              <a:avLst/>
            </a:prstGeom>
            <a:grpFill/>
            <a:ln w="28575">
              <a:solidFill>
                <a:srgbClr val="C00000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2163AE5B-944B-A240-95BE-9080CC41D003}"/>
                </a:ext>
              </a:extLst>
            </p:cNvPr>
            <p:cNvCxnSpPr/>
            <p:nvPr/>
          </p:nvCxnSpPr>
          <p:spPr>
            <a:xfrm>
              <a:off x="5309381" y="4217260"/>
              <a:ext cx="365760" cy="0"/>
            </a:xfrm>
            <a:prstGeom prst="straightConnector1">
              <a:avLst/>
            </a:prstGeom>
            <a:grpFill/>
            <a:ln w="28575">
              <a:solidFill>
                <a:srgbClr val="C00000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D8C84456-423D-6148-A7EA-E03575DC336F}"/>
              </a:ext>
            </a:extLst>
          </p:cNvPr>
          <p:cNvGrpSpPr/>
          <p:nvPr/>
        </p:nvGrpSpPr>
        <p:grpSpPr>
          <a:xfrm>
            <a:off x="-73740" y="4390782"/>
            <a:ext cx="3316952" cy="800219"/>
            <a:chOff x="2358189" y="1970895"/>
            <a:chExt cx="3316952" cy="800219"/>
          </a:xfrm>
          <a:noFill/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153EA98D-5E80-F644-90D1-1775B6F9C8A7}"/>
                </a:ext>
              </a:extLst>
            </p:cNvPr>
            <p:cNvSpPr txBox="1"/>
            <p:nvPr/>
          </p:nvSpPr>
          <p:spPr>
            <a:xfrm>
              <a:off x="2358189" y="1970895"/>
              <a:ext cx="2853795" cy="800219"/>
            </a:xfrm>
            <a:prstGeom prst="rect">
              <a:avLst/>
            </a:prstGeom>
            <a:grpFill/>
          </p:spPr>
          <p:txBody>
            <a:bodyPr wrap="square" tIns="45720" bIns="45720" rtlCol="0">
              <a:spAutoFit/>
            </a:bodyPr>
            <a:lstStyle/>
            <a:p>
              <a:pPr algn="r"/>
              <a:r>
                <a:rPr lang="en-US" b="1" dirty="0">
                  <a:solidFill>
                    <a:srgbClr val="C00000"/>
                  </a:solidFill>
                  <a:latin typeface="Segoe Condensed" panose="020B0606040200020203" pitchFamily="34" charset="0"/>
                  <a:cs typeface="Segoe UI Light" panose="020B0502040204020203" pitchFamily="34" charset="0"/>
                </a:rPr>
                <a:t>End of loop(), call loop() again</a:t>
              </a:r>
            </a:p>
            <a:p>
              <a:pPr algn="r"/>
              <a:r>
                <a:rPr lang="en-US" sz="1400" dirty="0">
                  <a:solidFill>
                    <a:srgbClr val="C00000"/>
                  </a:solidFill>
                  <a:latin typeface="Oswald Light" pitchFamily="2" charset="77"/>
                  <a:cs typeface="Segoe UI Light" panose="020B0502040204020203" pitchFamily="34" charset="0"/>
                </a:rPr>
                <a:t>When </a:t>
              </a:r>
              <a:r>
                <a:rPr lang="en-US" sz="1400" b="1" dirty="0">
                  <a:solidFill>
                    <a:srgbClr val="C00000"/>
                  </a:solidFill>
                  <a:latin typeface="Oswald Light" pitchFamily="2" charset="77"/>
                  <a:cs typeface="Segoe UI Light" panose="020B0502040204020203" pitchFamily="34" charset="0"/>
                </a:rPr>
                <a:t>loop() </a:t>
              </a:r>
              <a:r>
                <a:rPr lang="en-US" sz="1400" dirty="0">
                  <a:solidFill>
                    <a:srgbClr val="C00000"/>
                  </a:solidFill>
                  <a:latin typeface="Oswald Light" pitchFamily="2" charset="77"/>
                  <a:cs typeface="Segoe UI Light" panose="020B0502040204020203" pitchFamily="34" charset="0"/>
                </a:rPr>
                <a:t>ends, it is called again automatically. This loop continues forever.</a:t>
              </a:r>
            </a:p>
          </p:txBody>
        </p: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7092D4C9-D60B-C946-83EB-C262F8397A6D}"/>
                </a:ext>
              </a:extLst>
            </p:cNvPr>
            <p:cNvCxnSpPr/>
            <p:nvPr/>
          </p:nvCxnSpPr>
          <p:spPr>
            <a:xfrm>
              <a:off x="5309381" y="2128598"/>
              <a:ext cx="365760" cy="0"/>
            </a:xfrm>
            <a:prstGeom prst="straightConnector1">
              <a:avLst/>
            </a:prstGeom>
            <a:grpFill/>
            <a:ln w="28575">
              <a:solidFill>
                <a:srgbClr val="C00000"/>
              </a:solidFill>
              <a:headEnd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4872094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BF3F2CE-311C-BB4A-BF1F-724FE40F6D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8100" y="368300"/>
            <a:ext cx="8115300" cy="612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73970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0ACF0B-3CEE-2949-8BC0-BCBC509AA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LED 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08975B-A6F4-E340-A0D5-0F017144FD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Show LED built-in example?</a:t>
            </a:r>
          </a:p>
          <a:p>
            <a:r>
              <a:rPr lang="en-US" dirty="0"/>
              <a:t>Show breadboard variant?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6ECE80-7E12-2F4E-80F8-74E1E5E8885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91959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D70CCB-10C5-C14A-BA11-37EE6D834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Screenshot tips on mac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993CFF-73BB-AA43-ABE4-78AB763979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1822" y="1566350"/>
            <a:ext cx="10475228" cy="5063050"/>
          </a:xfrm>
        </p:spPr>
        <p:txBody>
          <a:bodyPr/>
          <a:lstStyle/>
          <a:p>
            <a:r>
              <a:rPr lang="en-US" dirty="0"/>
              <a:t>Hit Cmd-Shift-5</a:t>
            </a:r>
          </a:p>
          <a:p>
            <a:r>
              <a:rPr lang="en-US" dirty="0"/>
              <a:t>When </a:t>
            </a:r>
            <a:r>
              <a:rPr lang="en-US" dirty="0" err="1"/>
              <a:t>screenshooting</a:t>
            </a:r>
            <a:r>
              <a:rPr lang="en-US" dirty="0"/>
              <a:t> full window, hold option when over a window to </a:t>
            </a:r>
            <a:r>
              <a:rPr lang="en-US" b="1" dirty="0"/>
              <a:t>disable </a:t>
            </a:r>
            <a:r>
              <a:rPr lang="en-US" dirty="0"/>
              <a:t>the </a:t>
            </a:r>
            <a:r>
              <a:rPr lang="en-US" dirty="0" err="1"/>
              <a:t>dropshadow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F42EC1-A4E5-2E4B-92B8-F547EAEDBDB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88823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B6EB011-1F29-9A44-A9B5-4A7D58F0BDC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9144" b="96977" l="9898" r="89975">
                        <a14:foregroundMark x1="54061" y1="85768" x2="53426" y2="96977"/>
                        <a14:foregroundMark x1="53426" y1="96977" x2="50761" y2="94081"/>
                      </a14:backgroundRemoval>
                    </a14:imgEffect>
                  </a14:imgLayer>
                </a14:imgProps>
              </a:ext>
            </a:extLst>
          </a:blip>
          <a:srcRect t="10167"/>
          <a:stretch/>
        </p:blipFill>
        <p:spPr>
          <a:xfrm rot="19719158">
            <a:off x="1034249" y="-2610622"/>
            <a:ext cx="10123500" cy="9163479"/>
          </a:xfrm>
          <a:prstGeom prst="hexagon">
            <a:avLst>
              <a:gd name="adj" fmla="val 31570"/>
              <a:gd name="vf" fmla="val 115470"/>
            </a:avLst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5E7A688-A903-FD43-8147-B7E46ECAB838}"/>
              </a:ext>
            </a:extLst>
          </p:cNvPr>
          <p:cNvSpPr/>
          <p:nvPr/>
        </p:nvSpPr>
        <p:spPr>
          <a:xfrm>
            <a:off x="7230140" y="2934586"/>
            <a:ext cx="2317897" cy="27644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7232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261334-6B40-4949-AC0F-856B0749A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26873C-7422-4E41-924B-C394741FC9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094CC7-9CF4-5543-93B0-03FB9EC197B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1486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CD28CEA-038C-7847-9AB9-56ADC11BF8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-5699054" y="966711"/>
            <a:ext cx="18068913" cy="984574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B32A4B0-3B74-BE47-882B-4E1E59FF2F28}"/>
              </a:ext>
            </a:extLst>
          </p:cNvPr>
          <p:cNvSpPr txBox="1"/>
          <p:nvPr/>
        </p:nvSpPr>
        <p:spPr>
          <a:xfrm>
            <a:off x="5344267" y="387664"/>
            <a:ext cx="4640981" cy="954107"/>
          </a:xfrm>
          <a:prstGeom prst="rect">
            <a:avLst/>
          </a:prstGeom>
          <a:noFill/>
        </p:spPr>
        <p:txBody>
          <a:bodyPr wrap="square" tIns="45720" bIns="45720" rtlCol="0">
            <a:spAutoFit/>
          </a:bodyPr>
          <a:lstStyle/>
          <a:p>
            <a:r>
              <a:rPr lang="en-US" sz="1400" b="1" dirty="0">
                <a:latin typeface="Segoe Condensed" panose="020B0606040200020203" pitchFamily="34" charset="0"/>
                <a:cs typeface="Segoe UI Light" panose="020B0502040204020203" pitchFamily="34" charset="0"/>
              </a:rPr>
              <a:t>Digital I/O Pins</a:t>
            </a:r>
          </a:p>
          <a:p>
            <a:r>
              <a:rPr lang="en-US" sz="1400" dirty="0">
                <a:latin typeface="Segoe Condensed" panose="020B0606040200020203" pitchFamily="34" charset="0"/>
                <a:cs typeface="Segoe UI Light" panose="020B0502040204020203" pitchFamily="34" charset="0"/>
              </a:rPr>
              <a:t>The Arduino Uno has 14 digital input/output (I/O) pins, which can be used to read or write digital information  via the 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digitalRead</a:t>
            </a:r>
            <a:r>
              <a:rPr lang="en-US" sz="1400" dirty="0">
                <a:latin typeface="Segoe Condensed" panose="020B0606040200020203" pitchFamily="34" charset="0"/>
                <a:cs typeface="Segoe UI Light" panose="020B0502040204020203" pitchFamily="34" charset="0"/>
              </a:rPr>
              <a:t> and 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digitalWrite</a:t>
            </a:r>
            <a:r>
              <a:rPr lang="en-US" sz="1400" dirty="0">
                <a:latin typeface="Segoe Condensed" panose="020B0606040200020203" pitchFamily="34" charset="0"/>
                <a:cs typeface="Segoe UI Light" panose="020B0502040204020203" pitchFamily="34" charset="0"/>
              </a:rPr>
              <a:t> commands, respectively.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B000AAA-F9F8-1A4C-8F13-0AEE49EB1F71}"/>
              </a:ext>
            </a:extLst>
          </p:cNvPr>
          <p:cNvGrpSpPr/>
          <p:nvPr/>
        </p:nvGrpSpPr>
        <p:grpSpPr>
          <a:xfrm>
            <a:off x="5859022" y="1302992"/>
            <a:ext cx="3404248" cy="317463"/>
            <a:chOff x="4500565" y="1112765"/>
            <a:chExt cx="323850" cy="837251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AA244C53-23F5-0446-A544-32EA9ADE61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00565" y="1950016"/>
              <a:ext cx="32385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28BF94C1-404C-844B-82C1-9FC0262B6EA8}"/>
                </a:ext>
              </a:extLst>
            </p:cNvPr>
            <p:cNvCxnSpPr>
              <a:cxnSpLocks/>
            </p:cNvCxnSpPr>
            <p:nvPr/>
          </p:nvCxnSpPr>
          <p:spPr>
            <a:xfrm>
              <a:off x="4662490" y="1112765"/>
              <a:ext cx="0" cy="83725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92FB8A98-2B5B-824E-B5E7-11BD9536673D}"/>
              </a:ext>
            </a:extLst>
          </p:cNvPr>
          <p:cNvSpPr/>
          <p:nvPr/>
        </p:nvSpPr>
        <p:spPr>
          <a:xfrm>
            <a:off x="5780598" y="1805777"/>
            <a:ext cx="3586039" cy="293779"/>
          </a:xfrm>
          <a:prstGeom prst="round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2237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CD28CEA-038C-7847-9AB9-56ADC11BF8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-5699054" y="966711"/>
            <a:ext cx="18068913" cy="984574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B32A4B0-3B74-BE47-882B-4E1E59FF2F28}"/>
              </a:ext>
            </a:extLst>
          </p:cNvPr>
          <p:cNvSpPr txBox="1"/>
          <p:nvPr/>
        </p:nvSpPr>
        <p:spPr>
          <a:xfrm>
            <a:off x="4399129" y="392977"/>
            <a:ext cx="6504043" cy="861774"/>
          </a:xfrm>
          <a:prstGeom prst="rect">
            <a:avLst/>
          </a:prstGeom>
          <a:noFill/>
        </p:spPr>
        <p:txBody>
          <a:bodyPr wrap="square" tIns="45720" bIns="45720" rtlCol="0">
            <a:spAutoFit/>
          </a:bodyPr>
          <a:lstStyle/>
          <a:p>
            <a:r>
              <a:rPr lang="en-US" b="1" dirty="0">
                <a:latin typeface="Segoe Condensed" panose="020B0606040200020203" pitchFamily="34" charset="0"/>
                <a:cs typeface="Segoe UI Light" panose="020B0502040204020203" pitchFamily="34" charset="0"/>
              </a:rPr>
              <a:t>Analog Output Pins</a:t>
            </a:r>
          </a:p>
          <a:p>
            <a:r>
              <a:rPr lang="en-US" sz="1600" dirty="0">
                <a:latin typeface="Segoe Condensed" panose="020B0606040200020203" pitchFamily="34" charset="0"/>
                <a:cs typeface="Segoe UI Light" panose="020B0502040204020203" pitchFamily="34" charset="0"/>
              </a:rPr>
              <a:t>The Arduino Uno has </a:t>
            </a:r>
            <a:r>
              <a:rPr lang="en-US" sz="1600" b="1" dirty="0">
                <a:latin typeface="Segoe Condensed" panose="020B0606040200020203" pitchFamily="34" charset="0"/>
                <a:cs typeface="Segoe UI Light" panose="020B0502040204020203" pitchFamily="34" charset="0"/>
              </a:rPr>
              <a:t>6</a:t>
            </a:r>
            <a:r>
              <a:rPr lang="en-US" sz="1600" dirty="0">
                <a:latin typeface="Segoe Condensed" panose="020B0606040200020203" pitchFamily="34" charset="0"/>
                <a:cs typeface="Segoe UI Light" panose="020B0502040204020203" pitchFamily="34" charset="0"/>
              </a:rPr>
              <a:t> analog output pins indicated by the tilde ~, which can output a voltage signal between 0 and 5V using PWM via the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analogWrite</a:t>
            </a:r>
            <a:r>
              <a:rPr lang="en-US" sz="1600" dirty="0">
                <a:latin typeface="Segoe Condensed" panose="020B0606040200020203" pitchFamily="34" charset="0"/>
                <a:cs typeface="Segoe UI Light" panose="020B0502040204020203" pitchFamily="34" charset="0"/>
              </a:rPr>
              <a:t> command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B000AAA-F9F8-1A4C-8F13-0AEE49EB1F71}"/>
              </a:ext>
            </a:extLst>
          </p:cNvPr>
          <p:cNvGrpSpPr/>
          <p:nvPr/>
        </p:nvGrpSpPr>
        <p:grpSpPr>
          <a:xfrm>
            <a:off x="5859022" y="1302992"/>
            <a:ext cx="3404248" cy="317463"/>
            <a:chOff x="4500565" y="1112765"/>
            <a:chExt cx="323850" cy="837251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AA244C53-23F5-0446-A544-32EA9ADE61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00565" y="1950016"/>
              <a:ext cx="32385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28BF94C1-404C-844B-82C1-9FC0262B6EA8}"/>
                </a:ext>
              </a:extLst>
            </p:cNvPr>
            <p:cNvCxnSpPr>
              <a:cxnSpLocks/>
            </p:cNvCxnSpPr>
            <p:nvPr/>
          </p:nvCxnSpPr>
          <p:spPr>
            <a:xfrm>
              <a:off x="4662490" y="1112765"/>
              <a:ext cx="0" cy="83725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92FB8A98-2B5B-824E-B5E7-11BD9536673D}"/>
              </a:ext>
            </a:extLst>
          </p:cNvPr>
          <p:cNvSpPr/>
          <p:nvPr/>
        </p:nvSpPr>
        <p:spPr>
          <a:xfrm>
            <a:off x="6261414" y="1814363"/>
            <a:ext cx="731520" cy="293779"/>
          </a:xfrm>
          <a:prstGeom prst="round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40CEDBB-6C29-7A4A-8AE6-2DEEEB683FD0}"/>
              </a:ext>
            </a:extLst>
          </p:cNvPr>
          <p:cNvSpPr/>
          <p:nvPr/>
        </p:nvSpPr>
        <p:spPr>
          <a:xfrm>
            <a:off x="7606676" y="1814363"/>
            <a:ext cx="510035" cy="292608"/>
          </a:xfrm>
          <a:prstGeom prst="round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CB0279E-7304-0948-8284-D9D8D9C8C965}"/>
              </a:ext>
            </a:extLst>
          </p:cNvPr>
          <p:cNvSpPr/>
          <p:nvPr/>
        </p:nvSpPr>
        <p:spPr>
          <a:xfrm>
            <a:off x="8354455" y="1814363"/>
            <a:ext cx="253323" cy="292608"/>
          </a:xfrm>
          <a:prstGeom prst="round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686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CD28CEA-038C-7847-9AB9-56ADC11BF8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5192"/>
          <a:stretch/>
        </p:blipFill>
        <p:spPr>
          <a:xfrm rot="10800000">
            <a:off x="935664" y="670307"/>
            <a:ext cx="8633639" cy="858363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B32A4B0-3B74-BE47-882B-4E1E59FF2F28}"/>
              </a:ext>
            </a:extLst>
          </p:cNvPr>
          <p:cNvSpPr txBox="1"/>
          <p:nvPr/>
        </p:nvSpPr>
        <p:spPr>
          <a:xfrm>
            <a:off x="7396013" y="743403"/>
            <a:ext cx="3976838" cy="1354217"/>
          </a:xfrm>
          <a:prstGeom prst="rect">
            <a:avLst/>
          </a:prstGeom>
          <a:noFill/>
        </p:spPr>
        <p:txBody>
          <a:bodyPr wrap="square" tIns="45720" bIns="45720" rtlCol="0">
            <a:spAutoFit/>
          </a:bodyPr>
          <a:lstStyle/>
          <a:p>
            <a:r>
              <a:rPr lang="en-US" b="1" dirty="0">
                <a:latin typeface="Segoe Condensed" panose="020B0606040200020203" pitchFamily="34" charset="0"/>
                <a:cs typeface="Segoe UI Light" panose="020B0502040204020203" pitchFamily="34" charset="0"/>
              </a:rPr>
              <a:t>Six Analog </a:t>
            </a:r>
            <a:r>
              <a:rPr lang="en-US" b="1" u="sng" dirty="0">
                <a:latin typeface="Segoe Condensed" panose="020B0606040200020203" pitchFamily="34" charset="0"/>
                <a:cs typeface="Segoe UI Light" panose="020B0502040204020203" pitchFamily="34" charset="0"/>
              </a:rPr>
              <a:t>Output</a:t>
            </a:r>
            <a:r>
              <a:rPr lang="en-US" b="1" dirty="0">
                <a:latin typeface="Segoe Condensed" panose="020B0606040200020203" pitchFamily="34" charset="0"/>
                <a:cs typeface="Segoe UI Light" panose="020B0502040204020203" pitchFamily="34" charset="0"/>
              </a:rPr>
              <a:t> Pins</a:t>
            </a:r>
          </a:p>
          <a:p>
            <a:r>
              <a:rPr lang="en-US" sz="1600" dirty="0">
                <a:latin typeface="Segoe Condensed" panose="020B0606040200020203" pitchFamily="34" charset="0"/>
                <a:cs typeface="Segoe UI Light" panose="020B0502040204020203" pitchFamily="34" charset="0"/>
              </a:rPr>
              <a:t>The Arduino Uno has </a:t>
            </a:r>
            <a:r>
              <a:rPr lang="en-US" sz="1600" b="1" dirty="0">
                <a:latin typeface="Segoe Condensed" panose="020B0606040200020203" pitchFamily="34" charset="0"/>
                <a:cs typeface="Segoe UI Light" panose="020B0502040204020203" pitchFamily="34" charset="0"/>
              </a:rPr>
              <a:t>6</a:t>
            </a:r>
            <a:r>
              <a:rPr lang="en-US" sz="1600" dirty="0">
                <a:latin typeface="Segoe Condensed" panose="020B0606040200020203" pitchFamily="34" charset="0"/>
                <a:cs typeface="Segoe UI Light" panose="020B0502040204020203" pitchFamily="34" charset="0"/>
              </a:rPr>
              <a:t> analog </a:t>
            </a:r>
            <a:r>
              <a:rPr lang="en-US" sz="1600" b="1" dirty="0">
                <a:latin typeface="Segoe Condensed" panose="020B0606040200020203" pitchFamily="34" charset="0"/>
                <a:cs typeface="Segoe UI Light" panose="020B0502040204020203" pitchFamily="34" charset="0"/>
              </a:rPr>
              <a:t>output</a:t>
            </a:r>
            <a:r>
              <a:rPr lang="en-US" sz="1600" dirty="0">
                <a:latin typeface="Segoe Condensed" panose="020B0606040200020203" pitchFamily="34" charset="0"/>
                <a:cs typeface="Segoe UI Light" panose="020B0502040204020203" pitchFamily="34" charset="0"/>
              </a:rPr>
              <a:t> pins indicated by the tilde ~, which can output a voltage signal between 0 and 5V using PWM via the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analogWrite</a:t>
            </a:r>
            <a:r>
              <a:rPr lang="en-US" sz="1600" dirty="0">
                <a:latin typeface="Segoe Condensed" panose="020B0606040200020203" pitchFamily="34" charset="0"/>
                <a:cs typeface="Segoe UI Light" panose="020B0502040204020203" pitchFamily="34" charset="0"/>
              </a:rPr>
              <a:t> command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A244C53-23F5-0446-A544-32EA9ADE6134}"/>
              </a:ext>
            </a:extLst>
          </p:cNvPr>
          <p:cNvCxnSpPr>
            <a:cxnSpLocks/>
          </p:cNvCxnSpPr>
          <p:nvPr/>
        </p:nvCxnSpPr>
        <p:spPr>
          <a:xfrm flipH="1">
            <a:off x="3893083" y="1240249"/>
            <a:ext cx="296786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92FB8A98-2B5B-824E-B5E7-11BD9536673D}"/>
              </a:ext>
            </a:extLst>
          </p:cNvPr>
          <p:cNvSpPr/>
          <p:nvPr/>
        </p:nvSpPr>
        <p:spPr>
          <a:xfrm>
            <a:off x="4243893" y="1409300"/>
            <a:ext cx="637747" cy="256120"/>
          </a:xfrm>
          <a:prstGeom prst="round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40CEDBB-6C29-7A4A-8AE6-2DEEEB683FD0}"/>
              </a:ext>
            </a:extLst>
          </p:cNvPr>
          <p:cNvSpPr/>
          <p:nvPr/>
        </p:nvSpPr>
        <p:spPr>
          <a:xfrm>
            <a:off x="5416707" y="1409300"/>
            <a:ext cx="444654" cy="255099"/>
          </a:xfrm>
          <a:prstGeom prst="round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CB0279E-7304-0948-8284-D9D8D9C8C965}"/>
              </a:ext>
            </a:extLst>
          </p:cNvPr>
          <p:cNvSpPr/>
          <p:nvPr/>
        </p:nvSpPr>
        <p:spPr>
          <a:xfrm>
            <a:off x="6054342" y="1409300"/>
            <a:ext cx="220850" cy="255099"/>
          </a:xfrm>
          <a:prstGeom prst="round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6E32C8B-028F-2548-921B-6876C57C07FF}"/>
              </a:ext>
            </a:extLst>
          </p:cNvPr>
          <p:cNvCxnSpPr>
            <a:cxnSpLocks/>
          </p:cNvCxnSpPr>
          <p:nvPr/>
        </p:nvCxnSpPr>
        <p:spPr>
          <a:xfrm rot="10800000" flipH="1">
            <a:off x="5628135" y="5847130"/>
            <a:ext cx="128016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381CD443-D820-4044-A492-2DE6FCF38985}"/>
              </a:ext>
            </a:extLst>
          </p:cNvPr>
          <p:cNvSpPr txBox="1"/>
          <p:nvPr/>
        </p:nvSpPr>
        <p:spPr>
          <a:xfrm>
            <a:off x="7396013" y="4996318"/>
            <a:ext cx="3976838" cy="1107996"/>
          </a:xfrm>
          <a:prstGeom prst="rect">
            <a:avLst/>
          </a:prstGeom>
          <a:noFill/>
        </p:spPr>
        <p:txBody>
          <a:bodyPr wrap="square" tIns="45720" bIns="45720" rtlCol="0">
            <a:spAutoFit/>
          </a:bodyPr>
          <a:lstStyle/>
          <a:p>
            <a:r>
              <a:rPr lang="en-US" b="1" dirty="0">
                <a:latin typeface="Segoe Condensed" panose="020B0606040200020203" pitchFamily="34" charset="0"/>
                <a:cs typeface="Segoe UI Light" panose="020B0502040204020203" pitchFamily="34" charset="0"/>
              </a:rPr>
              <a:t>Six Analog </a:t>
            </a:r>
            <a:r>
              <a:rPr lang="en-US" b="1" u="sng" dirty="0">
                <a:latin typeface="Segoe Condensed" panose="020B0606040200020203" pitchFamily="34" charset="0"/>
                <a:cs typeface="Segoe UI Light" panose="020B0502040204020203" pitchFamily="34" charset="0"/>
              </a:rPr>
              <a:t>Input</a:t>
            </a:r>
            <a:r>
              <a:rPr lang="en-US" b="1" dirty="0">
                <a:latin typeface="Segoe Condensed" panose="020B0606040200020203" pitchFamily="34" charset="0"/>
                <a:cs typeface="Segoe UI Light" panose="020B0502040204020203" pitchFamily="34" charset="0"/>
              </a:rPr>
              <a:t> Pins</a:t>
            </a:r>
          </a:p>
          <a:p>
            <a:r>
              <a:rPr lang="en-US" sz="1600" dirty="0">
                <a:latin typeface="Segoe Condensed" panose="020B0606040200020203" pitchFamily="34" charset="0"/>
                <a:cs typeface="Segoe UI Light" panose="020B0502040204020203" pitchFamily="34" charset="0"/>
              </a:rPr>
              <a:t>The Arduino Uno has </a:t>
            </a:r>
            <a:r>
              <a:rPr lang="en-US" sz="1600" b="1" dirty="0">
                <a:latin typeface="Segoe Condensed" panose="020B0606040200020203" pitchFamily="34" charset="0"/>
                <a:cs typeface="Segoe UI Light" panose="020B0502040204020203" pitchFamily="34" charset="0"/>
              </a:rPr>
              <a:t>6</a:t>
            </a:r>
            <a:r>
              <a:rPr lang="en-US" sz="1600" dirty="0">
                <a:latin typeface="Segoe Condensed" panose="020B0606040200020203" pitchFamily="34" charset="0"/>
                <a:cs typeface="Segoe UI Light" panose="020B0502040204020203" pitchFamily="34" charset="0"/>
              </a:rPr>
              <a:t> analog </a:t>
            </a:r>
            <a:r>
              <a:rPr lang="en-US" sz="1600" b="1" dirty="0">
                <a:latin typeface="Segoe Condensed" panose="020B0606040200020203" pitchFamily="34" charset="0"/>
                <a:cs typeface="Segoe UI Light" panose="020B0502040204020203" pitchFamily="34" charset="0"/>
              </a:rPr>
              <a:t>input</a:t>
            </a:r>
            <a:r>
              <a:rPr lang="en-US" sz="1600" dirty="0">
                <a:latin typeface="Segoe Condensed" panose="020B0606040200020203" pitchFamily="34" charset="0"/>
                <a:cs typeface="Segoe UI Light" panose="020B0502040204020203" pitchFamily="34" charset="0"/>
              </a:rPr>
              <a:t> pins, which can read a voltage signal between 0-5V using the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analogRead</a:t>
            </a:r>
            <a:r>
              <a:rPr lang="en-US" sz="1600" dirty="0">
                <a:latin typeface="Segoe Condensed" panose="020B0606040200020203" pitchFamily="34" charset="0"/>
                <a:cs typeface="Courier New" panose="02070309020205020404" pitchFamily="49" charset="0"/>
              </a:rPr>
              <a:t> </a:t>
            </a:r>
            <a:r>
              <a:rPr lang="en-US" sz="1600" dirty="0">
                <a:latin typeface="Segoe Condensed" panose="020B0606040200020203" pitchFamily="34" charset="0"/>
                <a:cs typeface="Segoe UI Light" panose="020B0502040204020203" pitchFamily="34" charset="0"/>
              </a:rPr>
              <a:t>command</a:t>
            </a:r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3E2A7E7A-C8F7-B947-9957-519005DCD57C}"/>
              </a:ext>
            </a:extLst>
          </p:cNvPr>
          <p:cNvSpPr/>
          <p:nvPr/>
        </p:nvSpPr>
        <p:spPr>
          <a:xfrm>
            <a:off x="5147215" y="914399"/>
            <a:ext cx="1943100" cy="327467"/>
          </a:xfrm>
          <a:custGeom>
            <a:avLst/>
            <a:gdLst>
              <a:gd name="connsiteX0" fmla="*/ 0 w 1943100"/>
              <a:gd name="connsiteY0" fmla="*/ 438150 h 438150"/>
              <a:gd name="connsiteX1" fmla="*/ 0 w 1943100"/>
              <a:gd name="connsiteY1" fmla="*/ 0 h 438150"/>
              <a:gd name="connsiteX2" fmla="*/ 1943100 w 1943100"/>
              <a:gd name="connsiteY2" fmla="*/ 0 h 438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43100" h="438150">
                <a:moveTo>
                  <a:pt x="0" y="438150"/>
                </a:moveTo>
                <a:lnTo>
                  <a:pt x="0" y="0"/>
                </a:lnTo>
                <a:lnTo>
                  <a:pt x="1943100" y="0"/>
                </a:lnTo>
              </a:path>
            </a:pathLst>
          </a:cu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D9DCEE0D-91C2-9E4F-826C-FF618C2DE027}"/>
              </a:ext>
            </a:extLst>
          </p:cNvPr>
          <p:cNvSpPr/>
          <p:nvPr/>
        </p:nvSpPr>
        <p:spPr>
          <a:xfrm>
            <a:off x="5621040" y="5408693"/>
            <a:ext cx="1298448" cy="256032"/>
          </a:xfrm>
          <a:prstGeom prst="round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68DCF83E-8470-5542-96EE-FFCE4616CF6F}"/>
              </a:ext>
            </a:extLst>
          </p:cNvPr>
          <p:cNvSpPr/>
          <p:nvPr/>
        </p:nvSpPr>
        <p:spPr>
          <a:xfrm flipV="1">
            <a:off x="6292809" y="5839587"/>
            <a:ext cx="1943100" cy="327467"/>
          </a:xfrm>
          <a:custGeom>
            <a:avLst/>
            <a:gdLst>
              <a:gd name="connsiteX0" fmla="*/ 0 w 1943100"/>
              <a:gd name="connsiteY0" fmla="*/ 438150 h 438150"/>
              <a:gd name="connsiteX1" fmla="*/ 0 w 1943100"/>
              <a:gd name="connsiteY1" fmla="*/ 0 h 438150"/>
              <a:gd name="connsiteX2" fmla="*/ 1943100 w 1943100"/>
              <a:gd name="connsiteY2" fmla="*/ 0 h 438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43100" h="438150">
                <a:moveTo>
                  <a:pt x="0" y="438150"/>
                </a:moveTo>
                <a:lnTo>
                  <a:pt x="0" y="0"/>
                </a:lnTo>
                <a:lnTo>
                  <a:pt x="1943100" y="0"/>
                </a:lnTo>
              </a:path>
            </a:pathLst>
          </a:cu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0822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FBFB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62CDFE60-0E45-4645-8CAA-76F7435476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57" y="1702472"/>
            <a:ext cx="4516341" cy="3387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2F1CB9C-1F27-4BE8-BBED-BFCC4D6A28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5926" y="1804601"/>
            <a:ext cx="4006056" cy="3004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EDA3B4A-B95C-4374-BCB7-2A015AE2213E}"/>
              </a:ext>
            </a:extLst>
          </p:cNvPr>
          <p:cNvSpPr txBox="1"/>
          <p:nvPr/>
        </p:nvSpPr>
        <p:spPr>
          <a:xfrm>
            <a:off x="0" y="470146"/>
            <a:ext cx="4199670" cy="523220"/>
          </a:xfrm>
          <a:prstGeom prst="rect">
            <a:avLst/>
          </a:prstGeom>
          <a:noFill/>
        </p:spPr>
        <p:txBody>
          <a:bodyPr wrap="square" tIns="45720" bIns="45720" rtlCol="0">
            <a:spAutoFit/>
          </a:bodyPr>
          <a:lstStyle/>
          <a:p>
            <a:pPr algn="ctr"/>
            <a:r>
              <a:rPr lang="en-US" sz="2800" dirty="0">
                <a:latin typeface="Bebas Neue" panose="020B0606020202050201" pitchFamily="34" charset="0"/>
                <a:cs typeface="Segoe UI Light" panose="020B0502040204020203" pitchFamily="34" charset="0"/>
              </a:rPr>
              <a:t>RGB Color Space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2F39D1-B044-49DA-B583-DE20920C8C3E}"/>
              </a:ext>
            </a:extLst>
          </p:cNvPr>
          <p:cNvSpPr txBox="1"/>
          <p:nvPr/>
        </p:nvSpPr>
        <p:spPr>
          <a:xfrm>
            <a:off x="3718324" y="882098"/>
            <a:ext cx="4588841" cy="738664"/>
          </a:xfrm>
          <a:prstGeom prst="rect">
            <a:avLst/>
          </a:prstGeom>
          <a:noFill/>
        </p:spPr>
        <p:txBody>
          <a:bodyPr wrap="square" tIns="45720" bIns="45720" rtlCol="0">
            <a:spAutoFit/>
          </a:bodyPr>
          <a:lstStyle/>
          <a:p>
            <a:pPr algn="ctr"/>
            <a:r>
              <a:rPr lang="en-US" sz="1400" dirty="0">
                <a:latin typeface="Segoe Condensed" panose="020B0606040200020203" pitchFamily="34" charset="0"/>
                <a:cs typeface="Segoe UI Light" panose="020B0502040204020203" pitchFamily="34" charset="0"/>
              </a:rPr>
              <a:t>Typically represented by (H, S, L):</a:t>
            </a:r>
          </a:p>
          <a:p>
            <a:pPr algn="ctr"/>
            <a:r>
              <a:rPr lang="en-US" sz="1400" b="1" dirty="0">
                <a:latin typeface="Segoe Condensed" panose="020B0606040200020203" pitchFamily="34" charset="0"/>
                <a:cs typeface="Segoe UI Light" panose="020B0502040204020203" pitchFamily="34" charset="0"/>
              </a:rPr>
              <a:t>Hue: </a:t>
            </a:r>
            <a:r>
              <a:rPr lang="en-US" sz="1400" dirty="0">
                <a:latin typeface="Segoe Condensed" panose="020B0606040200020203" pitchFamily="34" charset="0"/>
                <a:cs typeface="Segoe UI Light" panose="020B0502040204020203" pitchFamily="34" charset="0"/>
              </a:rPr>
              <a:t>0-360°, </a:t>
            </a:r>
            <a:r>
              <a:rPr lang="en-US" sz="1400" b="1" dirty="0">
                <a:latin typeface="Segoe Condensed" panose="020B0606040200020203" pitchFamily="34" charset="0"/>
                <a:cs typeface="Segoe UI Light" panose="020B0502040204020203" pitchFamily="34" charset="0"/>
              </a:rPr>
              <a:t>Saturation: </a:t>
            </a:r>
            <a:r>
              <a:rPr lang="en-US" sz="1400" dirty="0">
                <a:latin typeface="Segoe Condensed" panose="020B0606040200020203" pitchFamily="34" charset="0"/>
                <a:cs typeface="Segoe UI Light" panose="020B0502040204020203" pitchFamily="34" charset="0"/>
              </a:rPr>
              <a:t>0-1.0, </a:t>
            </a:r>
            <a:r>
              <a:rPr lang="en-US" sz="1400" b="1" dirty="0">
                <a:latin typeface="Segoe Condensed" panose="020B0606040200020203" pitchFamily="34" charset="0"/>
                <a:cs typeface="Segoe UI Light" panose="020B0502040204020203" pitchFamily="34" charset="0"/>
              </a:rPr>
              <a:t>Lightness: </a:t>
            </a:r>
            <a:r>
              <a:rPr lang="en-US" sz="1400" dirty="0">
                <a:latin typeface="Segoe Condensed" panose="020B0606040200020203" pitchFamily="34" charset="0"/>
                <a:cs typeface="Segoe UI Light" panose="020B0502040204020203" pitchFamily="34" charset="0"/>
              </a:rPr>
              <a:t>0-1.0</a:t>
            </a:r>
          </a:p>
          <a:p>
            <a:pPr algn="ctr"/>
            <a:r>
              <a:rPr lang="en-US" sz="1400" dirty="0">
                <a:latin typeface="Segoe Condensed" panose="020B0606040200020203" pitchFamily="34" charset="0"/>
                <a:cs typeface="Segoe UI Light" panose="020B0502040204020203" pitchFamily="34" charset="0"/>
              </a:rPr>
              <a:t>Though sometimes Hue is also 0-1.0.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AC4120-BB14-4E26-861D-880C5FE8B2EB}"/>
              </a:ext>
            </a:extLst>
          </p:cNvPr>
          <p:cNvSpPr txBox="1"/>
          <p:nvPr/>
        </p:nvSpPr>
        <p:spPr>
          <a:xfrm>
            <a:off x="3907434" y="470146"/>
            <a:ext cx="4199670" cy="523220"/>
          </a:xfrm>
          <a:prstGeom prst="rect">
            <a:avLst/>
          </a:prstGeom>
          <a:noFill/>
        </p:spPr>
        <p:txBody>
          <a:bodyPr wrap="square" tIns="45720" bIns="45720" rtlCol="0">
            <a:spAutoFit/>
          </a:bodyPr>
          <a:lstStyle/>
          <a:p>
            <a:pPr algn="ctr"/>
            <a:r>
              <a:rPr lang="en-US" sz="2800" dirty="0">
                <a:latin typeface="Bebas Neue" panose="020B0606020202050201" pitchFamily="34" charset="0"/>
                <a:cs typeface="Segoe UI Light" panose="020B0502040204020203" pitchFamily="34" charset="0"/>
              </a:rPr>
              <a:t>HSL Color Space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0E9A54-5DCD-40A6-A39B-7CC89FC98B7A}"/>
              </a:ext>
            </a:extLst>
          </p:cNvPr>
          <p:cNvSpPr txBox="1"/>
          <p:nvPr/>
        </p:nvSpPr>
        <p:spPr>
          <a:xfrm>
            <a:off x="-194585" y="882098"/>
            <a:ext cx="4588841" cy="523220"/>
          </a:xfrm>
          <a:prstGeom prst="rect">
            <a:avLst/>
          </a:prstGeom>
          <a:noFill/>
        </p:spPr>
        <p:txBody>
          <a:bodyPr wrap="square" tIns="45720" bIns="45720" rtlCol="0">
            <a:spAutoFit/>
          </a:bodyPr>
          <a:lstStyle/>
          <a:p>
            <a:pPr algn="ctr"/>
            <a:r>
              <a:rPr lang="en-US" sz="1400" dirty="0">
                <a:latin typeface="Segoe Condensed" panose="020B0606040200020203" pitchFamily="34" charset="0"/>
                <a:cs typeface="Segoe UI Light" panose="020B0502040204020203" pitchFamily="34" charset="0"/>
              </a:rPr>
              <a:t>Typically represented by (R, G, B):</a:t>
            </a:r>
          </a:p>
          <a:p>
            <a:pPr algn="ctr"/>
            <a:r>
              <a:rPr lang="en-US" sz="1400" b="1" dirty="0">
                <a:latin typeface="Segoe Condensed" panose="020B0606040200020203" pitchFamily="34" charset="0"/>
                <a:cs typeface="Segoe UI Light" panose="020B0502040204020203" pitchFamily="34" charset="0"/>
              </a:rPr>
              <a:t>Red: </a:t>
            </a:r>
            <a:r>
              <a:rPr lang="en-US" sz="1400" dirty="0">
                <a:latin typeface="Segoe Condensed" panose="020B0606040200020203" pitchFamily="34" charset="0"/>
                <a:cs typeface="Segoe UI Light" panose="020B0502040204020203" pitchFamily="34" charset="0"/>
              </a:rPr>
              <a:t>0-255, </a:t>
            </a:r>
            <a:r>
              <a:rPr lang="en-US" sz="1400" b="1" dirty="0">
                <a:latin typeface="Segoe Condensed" panose="020B0606040200020203" pitchFamily="34" charset="0"/>
                <a:cs typeface="Segoe UI Light" panose="020B0502040204020203" pitchFamily="34" charset="0"/>
              </a:rPr>
              <a:t>Green: </a:t>
            </a:r>
            <a:r>
              <a:rPr lang="en-US" sz="1400" dirty="0">
                <a:latin typeface="Segoe Condensed" panose="020B0606040200020203" pitchFamily="34" charset="0"/>
                <a:cs typeface="Segoe UI Light" panose="020B0502040204020203" pitchFamily="34" charset="0"/>
              </a:rPr>
              <a:t>0-255, </a:t>
            </a:r>
            <a:r>
              <a:rPr lang="en-US" sz="1400" b="1" dirty="0">
                <a:latin typeface="Segoe Condensed" panose="020B0606040200020203" pitchFamily="34" charset="0"/>
                <a:cs typeface="Segoe UI Light" panose="020B0502040204020203" pitchFamily="34" charset="0"/>
              </a:rPr>
              <a:t>Blue: </a:t>
            </a:r>
            <a:r>
              <a:rPr lang="en-US" sz="1400" dirty="0">
                <a:latin typeface="Segoe Condensed" panose="020B0606040200020203" pitchFamily="34" charset="0"/>
                <a:cs typeface="Segoe UI Light" panose="020B0502040204020203" pitchFamily="34" charset="0"/>
              </a:rPr>
              <a:t>0-255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B4D91D-88AC-4506-839B-81F243553A55}"/>
              </a:ext>
            </a:extLst>
          </p:cNvPr>
          <p:cNvSpPr txBox="1"/>
          <p:nvPr/>
        </p:nvSpPr>
        <p:spPr>
          <a:xfrm>
            <a:off x="8337691" y="945660"/>
            <a:ext cx="1643920" cy="2031325"/>
          </a:xfrm>
          <a:prstGeom prst="rect">
            <a:avLst/>
          </a:prstGeom>
          <a:noFill/>
        </p:spPr>
        <p:txBody>
          <a:bodyPr wrap="square" tIns="45720" bIns="45720" rtlCol="0">
            <a:spAutoFit/>
          </a:bodyPr>
          <a:lstStyle/>
          <a:p>
            <a:r>
              <a:rPr lang="en-US" sz="1100" b="1" dirty="0">
                <a:latin typeface="Segoe Condensed" panose="020B0606040200020203" pitchFamily="34" charset="0"/>
                <a:cs typeface="Segoe UI Light" panose="020B0502040204020203" pitchFamily="34" charset="0"/>
              </a:rPr>
              <a:t>RGB: 0-255, 0-255, 0-255</a:t>
            </a:r>
          </a:p>
          <a:p>
            <a:r>
              <a:rPr lang="en-US" sz="1400" dirty="0">
                <a:solidFill>
                  <a:srgbClr val="FF0000"/>
                </a:solidFill>
                <a:latin typeface="Segoe Condensed" panose="020B0606040200020203" pitchFamily="34" charset="0"/>
                <a:cs typeface="Segoe UI Light" panose="020B0502040204020203" pitchFamily="34" charset="0"/>
              </a:rPr>
              <a:t>Red: 255, 0, 0 	</a:t>
            </a:r>
          </a:p>
          <a:p>
            <a:r>
              <a:rPr lang="en-US" sz="1400" dirty="0">
                <a:solidFill>
                  <a:srgbClr val="00FF00"/>
                </a:solidFill>
                <a:highlight>
                  <a:srgbClr val="000000"/>
                </a:highlight>
                <a:latin typeface="Segoe Condensed" panose="020B0606040200020203" pitchFamily="34" charset="0"/>
                <a:cs typeface="Segoe UI Light" panose="020B0502040204020203" pitchFamily="34" charset="0"/>
              </a:rPr>
              <a:t>Green: 0, 255, 0</a:t>
            </a:r>
          </a:p>
          <a:p>
            <a:r>
              <a:rPr lang="en-US" sz="1400" dirty="0">
                <a:solidFill>
                  <a:srgbClr val="0000FF"/>
                </a:solidFill>
                <a:latin typeface="Segoe Condensed" panose="020B0606040200020203" pitchFamily="34" charset="0"/>
                <a:cs typeface="Segoe UI Light" panose="020B0502040204020203" pitchFamily="34" charset="0"/>
              </a:rPr>
              <a:t>Blue: 0, 0, 255</a:t>
            </a:r>
          </a:p>
          <a:p>
            <a:r>
              <a:rPr lang="en-US" sz="1400" dirty="0">
                <a:solidFill>
                  <a:srgbClr val="FFFF00"/>
                </a:solidFill>
                <a:latin typeface="Segoe Condensed" panose="020B0606040200020203" pitchFamily="34" charset="0"/>
                <a:cs typeface="Segoe UI Light" panose="020B0502040204020203" pitchFamily="34" charset="0"/>
              </a:rPr>
              <a:t>Yellow: 255, 255, 0</a:t>
            </a:r>
          </a:p>
          <a:p>
            <a:r>
              <a:rPr lang="en-US" sz="1400" dirty="0">
                <a:solidFill>
                  <a:srgbClr val="FF00FF"/>
                </a:solidFill>
                <a:latin typeface="Segoe Condensed" panose="020B0606040200020203" pitchFamily="34" charset="0"/>
                <a:cs typeface="Segoe UI Light" panose="020B0502040204020203" pitchFamily="34" charset="0"/>
              </a:rPr>
              <a:t>Violet: 255, 0, 255 </a:t>
            </a:r>
          </a:p>
          <a:p>
            <a:r>
              <a:rPr lang="en-US" sz="1400" dirty="0">
                <a:solidFill>
                  <a:srgbClr val="00FFFF"/>
                </a:solidFill>
                <a:highlight>
                  <a:srgbClr val="000000"/>
                </a:highlight>
                <a:latin typeface="Segoe Condensed" panose="020B0606040200020203" pitchFamily="34" charset="0"/>
                <a:cs typeface="Segoe UI Light" panose="020B0502040204020203" pitchFamily="34" charset="0"/>
              </a:rPr>
              <a:t>Cyan: 0, 255, 255</a:t>
            </a:r>
          </a:p>
          <a:p>
            <a:r>
              <a:rPr lang="en-US" sz="1400" dirty="0">
                <a:solidFill>
                  <a:srgbClr val="FFC0CB"/>
                </a:solidFill>
                <a:highlight>
                  <a:srgbClr val="000000"/>
                </a:highlight>
                <a:latin typeface="Segoe Condensed" panose="020B0606040200020203" pitchFamily="34" charset="0"/>
                <a:cs typeface="Segoe UI Light" panose="020B0502040204020203" pitchFamily="34" charset="0"/>
              </a:rPr>
              <a:t>Pink: 255, 192, 203</a:t>
            </a:r>
          </a:p>
          <a:p>
            <a:r>
              <a:rPr lang="en-US" sz="1400" dirty="0">
                <a:solidFill>
                  <a:srgbClr val="FF0000"/>
                </a:solidFill>
                <a:latin typeface="Segoe Condensed" panose="020B0606040200020203" pitchFamily="34" charset="0"/>
                <a:cs typeface="Segoe UI Light" panose="020B0502040204020203" pitchFamily="34" charset="0"/>
              </a:rPr>
              <a:t>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C6630BF-8EC2-4EA4-B0F5-F285F09033DC}"/>
              </a:ext>
            </a:extLst>
          </p:cNvPr>
          <p:cNvSpPr/>
          <p:nvPr/>
        </p:nvSpPr>
        <p:spPr>
          <a:xfrm>
            <a:off x="9827685" y="945660"/>
            <a:ext cx="914033" cy="17697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00" b="1" dirty="0">
                <a:latin typeface="Segoe Condensed" panose="020B0606040200020203" pitchFamily="34" charset="0"/>
                <a:cs typeface="Segoe UI Light" panose="020B0502040204020203" pitchFamily="34" charset="0"/>
              </a:rPr>
              <a:t>RGB Hex code</a:t>
            </a:r>
          </a:p>
          <a:p>
            <a:r>
              <a:rPr lang="en-US" sz="1400" dirty="0">
                <a:solidFill>
                  <a:srgbClr val="FF0000"/>
                </a:solidFill>
                <a:latin typeface="Segoe Condensed" panose="020B0606040200020203" pitchFamily="34" charset="0"/>
                <a:cs typeface="Segoe UI Light" panose="020B0502040204020203" pitchFamily="34" charset="0"/>
              </a:rPr>
              <a:t>#FF0000</a:t>
            </a:r>
          </a:p>
          <a:p>
            <a:r>
              <a:rPr lang="en-US" sz="1400" dirty="0">
                <a:solidFill>
                  <a:srgbClr val="00FF00"/>
                </a:solidFill>
                <a:highlight>
                  <a:srgbClr val="000000"/>
                </a:highlight>
                <a:latin typeface="Segoe Condensed" panose="020B0606040200020203" pitchFamily="34" charset="0"/>
                <a:cs typeface="Segoe UI Light" panose="020B0502040204020203" pitchFamily="34" charset="0"/>
              </a:rPr>
              <a:t>#00FF00</a:t>
            </a:r>
          </a:p>
          <a:p>
            <a:r>
              <a:rPr lang="en-US" sz="1400" dirty="0">
                <a:solidFill>
                  <a:srgbClr val="0000FF"/>
                </a:solidFill>
                <a:latin typeface="Segoe Condensed" panose="020B0606040200020203" pitchFamily="34" charset="0"/>
                <a:cs typeface="Segoe UI Light" panose="020B0502040204020203" pitchFamily="34" charset="0"/>
              </a:rPr>
              <a:t>#0000FF</a:t>
            </a:r>
          </a:p>
          <a:p>
            <a:r>
              <a:rPr lang="en-US" sz="1400" dirty="0">
                <a:solidFill>
                  <a:srgbClr val="FFFF00"/>
                </a:solidFill>
                <a:latin typeface="Segoe Condensed" panose="020B0606040200020203" pitchFamily="34" charset="0"/>
                <a:cs typeface="Segoe UI Light" panose="020B0502040204020203" pitchFamily="34" charset="0"/>
              </a:rPr>
              <a:t>#FFFF00</a:t>
            </a:r>
          </a:p>
          <a:p>
            <a:r>
              <a:rPr lang="en-US" sz="1400" dirty="0">
                <a:solidFill>
                  <a:srgbClr val="FF00FF"/>
                </a:solidFill>
                <a:latin typeface="Segoe Condensed" panose="020B0606040200020203" pitchFamily="34" charset="0"/>
                <a:cs typeface="Segoe UI Light" panose="020B0502040204020203" pitchFamily="34" charset="0"/>
              </a:rPr>
              <a:t>#FF00FF</a:t>
            </a:r>
          </a:p>
          <a:p>
            <a:r>
              <a:rPr lang="en-US" sz="1400" dirty="0">
                <a:solidFill>
                  <a:srgbClr val="00FFFF"/>
                </a:solidFill>
                <a:highlight>
                  <a:srgbClr val="000000"/>
                </a:highlight>
                <a:latin typeface="Segoe Condensed" panose="020B0606040200020203" pitchFamily="34" charset="0"/>
                <a:cs typeface="Segoe UI Light" panose="020B0502040204020203" pitchFamily="34" charset="0"/>
              </a:rPr>
              <a:t>#00FFFF</a:t>
            </a:r>
          </a:p>
          <a:p>
            <a:r>
              <a:rPr lang="en-US" sz="1400" dirty="0">
                <a:solidFill>
                  <a:srgbClr val="FFC0CB"/>
                </a:solidFill>
                <a:highlight>
                  <a:srgbClr val="000000"/>
                </a:highlight>
                <a:latin typeface="Segoe Condensed" panose="020B0606040200020203" pitchFamily="34" charset="0"/>
                <a:cs typeface="Segoe UI Light" panose="020B0502040204020203" pitchFamily="34" charset="0"/>
              </a:rPr>
              <a:t>#FFC0CB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AE650B6-1FC3-4209-8341-3A707DF3A7C7}"/>
              </a:ext>
            </a:extLst>
          </p:cNvPr>
          <p:cNvSpPr txBox="1"/>
          <p:nvPr/>
        </p:nvSpPr>
        <p:spPr>
          <a:xfrm>
            <a:off x="10705741" y="945660"/>
            <a:ext cx="2945791" cy="2031325"/>
          </a:xfrm>
          <a:prstGeom prst="rect">
            <a:avLst/>
          </a:prstGeom>
          <a:noFill/>
        </p:spPr>
        <p:txBody>
          <a:bodyPr wrap="square" tIns="45720" bIns="45720" rtlCol="0">
            <a:spAutoFit/>
          </a:bodyPr>
          <a:lstStyle/>
          <a:p>
            <a:r>
              <a:rPr lang="en-US" sz="1100" b="1" dirty="0">
                <a:latin typeface="Segoe Condensed" panose="020B0606040200020203" pitchFamily="34" charset="0"/>
                <a:cs typeface="Segoe UI Light" panose="020B0502040204020203" pitchFamily="34" charset="0"/>
              </a:rPr>
              <a:t>HSL: 0-1.0, 0-1.0, 0-1.0</a:t>
            </a:r>
          </a:p>
          <a:p>
            <a:r>
              <a:rPr lang="en-US" sz="1400" dirty="0">
                <a:solidFill>
                  <a:srgbClr val="FF0000"/>
                </a:solidFill>
                <a:latin typeface="Segoe Condensed" panose="020B0606040200020203" pitchFamily="34" charset="0"/>
                <a:cs typeface="Segoe UI Light" panose="020B0502040204020203" pitchFamily="34" charset="0"/>
              </a:rPr>
              <a:t>0.0, 1.0, 0.5 	</a:t>
            </a:r>
          </a:p>
          <a:p>
            <a:r>
              <a:rPr lang="en-US" sz="1400" dirty="0">
                <a:solidFill>
                  <a:srgbClr val="00FF00"/>
                </a:solidFill>
                <a:highlight>
                  <a:srgbClr val="000000"/>
                </a:highlight>
                <a:latin typeface="Segoe Condensed" panose="020B0606040200020203" pitchFamily="34" charset="0"/>
                <a:cs typeface="Segoe UI Light" panose="020B0502040204020203" pitchFamily="34" charset="0"/>
              </a:rPr>
              <a:t>0.33, 1.0, 0.5</a:t>
            </a:r>
          </a:p>
          <a:p>
            <a:r>
              <a:rPr lang="en-US" sz="1400" dirty="0">
                <a:solidFill>
                  <a:srgbClr val="0000FF"/>
                </a:solidFill>
                <a:latin typeface="Segoe Condensed" panose="020B0606040200020203" pitchFamily="34" charset="0"/>
                <a:cs typeface="Segoe UI Light" panose="020B0502040204020203" pitchFamily="34" charset="0"/>
              </a:rPr>
              <a:t>0.66, 1.0, 0.5</a:t>
            </a:r>
          </a:p>
          <a:p>
            <a:r>
              <a:rPr lang="en-US" sz="1400" dirty="0">
                <a:solidFill>
                  <a:srgbClr val="FFFF00"/>
                </a:solidFill>
                <a:latin typeface="Segoe Condensed" panose="020B0606040200020203" pitchFamily="34" charset="0"/>
                <a:cs typeface="Segoe UI Light" panose="020B0502040204020203" pitchFamily="34" charset="0"/>
              </a:rPr>
              <a:t>0.164, 1.0, 0.5</a:t>
            </a:r>
          </a:p>
          <a:p>
            <a:r>
              <a:rPr lang="en-US" sz="1400" dirty="0">
                <a:solidFill>
                  <a:srgbClr val="FF00FF"/>
                </a:solidFill>
                <a:latin typeface="Segoe Condensed" panose="020B0606040200020203" pitchFamily="34" charset="0"/>
                <a:cs typeface="Segoe UI Light" panose="020B0502040204020203" pitchFamily="34" charset="0"/>
              </a:rPr>
              <a:t>0.835, 1.0, 0.5 </a:t>
            </a:r>
          </a:p>
          <a:p>
            <a:r>
              <a:rPr lang="en-US" sz="1400" dirty="0">
                <a:solidFill>
                  <a:srgbClr val="00FFFF"/>
                </a:solidFill>
                <a:highlight>
                  <a:srgbClr val="000000"/>
                </a:highlight>
                <a:latin typeface="Segoe Condensed" panose="020B0606040200020203" pitchFamily="34" charset="0"/>
                <a:cs typeface="Segoe UI Light" panose="020B0502040204020203" pitchFamily="34" charset="0"/>
              </a:rPr>
              <a:t>0.498, 1.0, 0.5</a:t>
            </a:r>
          </a:p>
          <a:p>
            <a:r>
              <a:rPr lang="en-US" sz="1400" dirty="0">
                <a:solidFill>
                  <a:srgbClr val="FFC0CB"/>
                </a:solidFill>
                <a:highlight>
                  <a:srgbClr val="000000"/>
                </a:highlight>
                <a:latin typeface="Segoe Condensed" panose="020B0606040200020203" pitchFamily="34" charset="0"/>
                <a:cs typeface="Segoe UI Light" panose="020B0502040204020203" pitchFamily="34" charset="0"/>
              </a:rPr>
              <a:t>0.972, 1.0, 0.878</a:t>
            </a:r>
          </a:p>
          <a:p>
            <a:r>
              <a:rPr lang="en-US" sz="1400" dirty="0">
                <a:solidFill>
                  <a:srgbClr val="FF0000"/>
                </a:solidFill>
                <a:latin typeface="Segoe Condensed" panose="020B0606040200020203" pitchFamily="34" charset="0"/>
                <a:cs typeface="Segoe UI Light" panose="020B0502040204020203" pitchFamily="34" charset="0"/>
              </a:rPr>
              <a:t>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6510AC1-08F6-44A5-A8CC-980A12D9C09E}"/>
              </a:ext>
            </a:extLst>
          </p:cNvPr>
          <p:cNvSpPr txBox="1"/>
          <p:nvPr/>
        </p:nvSpPr>
        <p:spPr>
          <a:xfrm>
            <a:off x="8281592" y="467360"/>
            <a:ext cx="3820295" cy="523220"/>
          </a:xfrm>
          <a:prstGeom prst="rect">
            <a:avLst/>
          </a:prstGeom>
          <a:noFill/>
        </p:spPr>
        <p:txBody>
          <a:bodyPr wrap="square" tIns="45720" bIns="45720" rtlCol="0">
            <a:spAutoFit/>
          </a:bodyPr>
          <a:lstStyle/>
          <a:p>
            <a:pPr algn="ctr"/>
            <a:r>
              <a:rPr lang="en-US" sz="2800" dirty="0">
                <a:latin typeface="Bebas Neue" panose="020B0606020202050201" pitchFamily="34" charset="0"/>
                <a:cs typeface="Segoe UI Light" panose="020B0502040204020203" pitchFamily="34" charset="0"/>
              </a:rPr>
              <a:t>Example Values</a:t>
            </a:r>
          </a:p>
        </p:txBody>
      </p:sp>
    </p:spTree>
    <p:extLst>
      <p:ext uri="{BB962C8B-B14F-4D97-AF65-F5344CB8AC3E}">
        <p14:creationId xmlns:p14="http://schemas.microsoft.com/office/powerpoint/2010/main" val="352440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C7666E35-D7AE-584A-904F-C456D89F5C96}"/>
              </a:ext>
            </a:extLst>
          </p:cNvPr>
          <p:cNvGrpSpPr/>
          <p:nvPr/>
        </p:nvGrpSpPr>
        <p:grpSpPr>
          <a:xfrm>
            <a:off x="647272" y="224942"/>
            <a:ext cx="11144036" cy="5990103"/>
            <a:chOff x="0" y="292100"/>
            <a:chExt cx="12192000" cy="655340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1157178-CCE7-2F4D-AB92-DFED1EA44DF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292100"/>
              <a:ext cx="12192000" cy="627380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F12E63F-D9F3-6D40-83A7-E857102EB395}"/>
                </a:ext>
              </a:extLst>
            </p:cNvPr>
            <p:cNvSpPr txBox="1"/>
            <p:nvPr/>
          </p:nvSpPr>
          <p:spPr>
            <a:xfrm>
              <a:off x="8224469" y="6340422"/>
              <a:ext cx="1161198" cy="5050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i="1" dirty="0">
                  <a:latin typeface="Times" pitchFamily="2" charset="0"/>
                </a:rPr>
                <a:t>GND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24684468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tIns="45720" bIns="45720" rtlCol="0">
        <a:spAutoFit/>
      </a:bodyPr>
      <a:lstStyle>
        <a:defPPr>
          <a:defRPr sz="2400" dirty="0" smtClean="0">
            <a:latin typeface="Segoe UI Light" panose="020B0502040204020203" pitchFamily="34" charset="0"/>
            <a:cs typeface="Segoe UI Light" panose="020B0502040204020203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29171</TotalTime>
  <Words>1721</Words>
  <Application>Microsoft Office PowerPoint</Application>
  <PresentationFormat>Widescreen</PresentationFormat>
  <Paragraphs>191</Paragraphs>
  <Slides>47</Slides>
  <Notes>14</Notes>
  <HiddenSlides>2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60" baseType="lpstr">
      <vt:lpstr>Arial</vt:lpstr>
      <vt:lpstr>Bebas Neue</vt:lpstr>
      <vt:lpstr>Calibri</vt:lpstr>
      <vt:lpstr>Calibri Light</vt:lpstr>
      <vt:lpstr>Courier New</vt:lpstr>
      <vt:lpstr>Museo Sans 100</vt:lpstr>
      <vt:lpstr>Museo Slab 100</vt:lpstr>
      <vt:lpstr>Museo Slab 1000</vt:lpstr>
      <vt:lpstr>Oswald Light</vt:lpstr>
      <vt:lpstr>Segoe Condensed</vt:lpstr>
      <vt:lpstr>Segoe UI Light</vt:lpstr>
      <vt:lpstr>Times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Arduino Leonardo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LED 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LED On</vt:lpstr>
      <vt:lpstr>Screenshot tips on mac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Jon Froehlich</dc:creator>
  <cp:lastModifiedBy>JON E. FROEHLICH</cp:lastModifiedBy>
  <cp:revision>92</cp:revision>
  <dcterms:created xsi:type="dcterms:W3CDTF">2020-03-15T22:35:34Z</dcterms:created>
  <dcterms:modified xsi:type="dcterms:W3CDTF">2024-04-24T11:57:45Z</dcterms:modified>
</cp:coreProperties>
</file>